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40"/>
  </p:notesMasterIdLst>
  <p:handoutMasterIdLst>
    <p:handoutMasterId r:id="rId4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D3DD0E4-D1B8-47EC-56BC-82B3968FFCD6}" name="Ashleigh Hayward" initials="AH" userId="S::AHayward@riscura.com::17fb9638-8820-4dbd-92f3-03cac43ac8d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2B2D"/>
    <a:srgbClr val="E0E0E0"/>
    <a:srgbClr val="898B8C"/>
    <a:srgbClr val="6D6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6E2AAE-5F97-4539-A48E-D6066E393699}" v="40" dt="2025-12-09T12:55:07.605"/>
    <p1510:client id="{52415613-9B2F-4943-A271-15D53BC549AE}" v="21" dt="2025-12-09T14:20:58.488"/>
    <p1510:client id="{A12A0E61-0CA2-9646-AC75-FD706A13BA1F}" v="259" dt="2025-12-09T10:24:37.9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69114" autoAdjust="0"/>
  </p:normalViewPr>
  <p:slideViewPr>
    <p:cSldViewPr snapToGrid="0">
      <p:cViewPr varScale="1">
        <p:scale>
          <a:sx n="53" d="100"/>
          <a:sy n="53" d="100"/>
        </p:scale>
        <p:origin x="1762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9" d="100"/>
          <a:sy n="109" d="100"/>
        </p:scale>
        <p:origin x="250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688DCF-5876-4CD6-9283-58438C6709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9FDD43-7E6B-4D74-8B2C-31383FD3A4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95291-629A-4635-913A-90E43F38914D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1BC261-5986-4880-9063-72E2077856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CAEC4-8FCB-4A16-9F03-2716BFC708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4E964-58DB-472A-84E5-6BEED3A94BE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9777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ader Placeholder 1">
            <a:extLst>
              <a:ext uri="{FF2B5EF4-FFF2-40B4-BE49-F238E27FC236}">
                <a16:creationId xmlns:a16="http://schemas.microsoft.com/office/drawing/2014/main" id="{4408F81F-B90A-4DF3-B85F-AE4614F8781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A2FCD9EF-D4D4-48F1-A3AE-4F859B91F4A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AC0C9-435C-4369-A66A-A3AF4E55202C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13" name="Slide Image Placeholder 3">
            <a:extLst>
              <a:ext uri="{FF2B5EF4-FFF2-40B4-BE49-F238E27FC236}">
                <a16:creationId xmlns:a16="http://schemas.microsoft.com/office/drawing/2014/main" id="{8210BD62-7315-414B-8F90-CD523DA77B4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512923"/>
            <a:ext cx="7314721" cy="411453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14" name="Notes Placeholder 4">
            <a:extLst>
              <a:ext uri="{FF2B5EF4-FFF2-40B4-BE49-F238E27FC236}">
                <a16:creationId xmlns:a16="http://schemas.microsoft.com/office/drawing/2014/main" id="{D3DC41A6-BF63-4C12-8909-210ED0DA5D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4796286"/>
            <a:ext cx="7315200" cy="12044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F990247E-B3D0-44D4-8862-5618A528E65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913F61D-DA17-4B5E-9B51-72C49AE426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07FB2-CA90-4866-A4D0-D5F06EFBA81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80431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Global equity markets experienced a volatile November, ultimately delivering modest gains as investors navigated uncertainty around monetary policy and incomplete economic data. 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MSCI World Index rose by 0.3% (in USD)</a:t>
            </a:r>
            <a:r>
              <a:rPr lang="en-US" dirty="0"/>
              <a:t>, while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MSCI EM Index declined by 2.4% (in USD) </a:t>
            </a:r>
            <a:r>
              <a:rPr lang="en-US" dirty="0"/>
              <a:t>for the month of November. </a:t>
            </a:r>
          </a:p>
          <a:p>
            <a:r>
              <a:rPr lang="en-US" dirty="0"/>
              <a:t>On a total return basis, SA inflation-linked bonds and nominal bonds were up in November. 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ALBI strengthened by 3.4%, while inflation-linked bonds as measured by the Barclays ILB index increased by 4.0%. </a:t>
            </a:r>
          </a:p>
          <a:p>
            <a:r>
              <a:rPr lang="en-US" dirty="0"/>
              <a:t>South African listed property rose by 7.7%. </a:t>
            </a:r>
          </a:p>
          <a:p>
            <a:r>
              <a:rPr lang="en-US" dirty="0"/>
              <a:t>The USD/ZAR exchange rate ended the month at R17.13.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1626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 November, the repo rate was cut by 25 basis points, and is now sitting at 6.75%.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7396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yield on the nominal 2-year R186 bond was 7.32% at the end of November,  with longer-dated yields, such as the R2048, expiring in 23 years, posting 9.44% for the month. 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94324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chart depicts equity earnings yields, shown by the yellow line, relative to bond yields as shown by the red line.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rtl="0" fontAlgn="base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</a:p>
          <a:p>
            <a:pPr fontAlgn="base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November, </a:t>
            </a:r>
            <a:r>
              <a:rPr lang="en-US" dirty="0"/>
              <a:t>the R186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bond </a:t>
            </a:r>
            <a:r>
              <a:rPr lang="en-US" dirty="0"/>
              <a:t>yield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/>
              <a:t>decreased, and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equity yields decreased. The R186 bond continues to offer higher yields than the FTSE JSE All-Share Index, reflecting better relative value. However, the gap between bond and equity yields has expanded, making the advantage more pronounced than in prior years.</a:t>
            </a:r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10970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compares the MSCI World Index, Developed Markets, price growth with the earnings growth of the underlying companies within the index over time.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price index continues to rise as US tech companies lead the way, with an upward jump movement over August.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Developed markets were also supported by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defensive sectors, which outperformed technology stocks in November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Calibri"/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In contrast, earnings growth has been relatively flat for much of the past 12–18 months, only beginning to show a modest recovery from late 2024 onward. While prices have outpaced earnings, the recent uptick suggests improving fundamentals.</a:t>
            </a:r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15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52173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compares the MSCI Emerging Markets Index price growth with the growth of its earnings per share over time.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price growth dropped in November contrasted by an increase in</a:t>
            </a:r>
            <a:r>
              <a:rPr lang="en-US" dirty="0">
                <a:solidFill>
                  <a:srgbClr val="444444"/>
                </a:solidFill>
              </a:rPr>
              <a:t> earnings per share.</a:t>
            </a:r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548308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depicts the long-term performance of various MSCI indices.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long-term trend remains in place: </a:t>
            </a:r>
            <a:r>
              <a:rPr lang="en-ZA" dirty="0"/>
              <a:t>MSCI World</a:t>
            </a:r>
            <a:r>
              <a:rPr lang="en-US" dirty="0"/>
              <a:t> and </a:t>
            </a:r>
            <a:r>
              <a:rPr lang="en-ZA" dirty="0"/>
              <a:t>MSCI EM</a:t>
            </a:r>
            <a:r>
              <a:rPr lang="en-US" dirty="0"/>
              <a:t> outperform </a:t>
            </a:r>
            <a:r>
              <a:rPr lang="en-ZA" dirty="0"/>
              <a:t>MSCI FM</a:t>
            </a:r>
            <a:r>
              <a:rPr lang="en-US" dirty="0"/>
              <a:t> and </a:t>
            </a:r>
            <a:r>
              <a:rPr lang="en-ZA" dirty="0"/>
              <a:t>MSCI EFM Africa ex ZA</a:t>
            </a:r>
            <a:r>
              <a:rPr lang="en-US" dirty="0"/>
              <a:t>. 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For the approximate 16-year period under consideration, the </a:t>
            </a:r>
            <a:r>
              <a:rPr lang="en-ZA" dirty="0"/>
              <a:t>MSCI FM</a:t>
            </a:r>
            <a:r>
              <a:rPr lang="en-US" dirty="0"/>
              <a:t> and the</a:t>
            </a:r>
            <a:r>
              <a:rPr lang="en-ZA" dirty="0"/>
              <a:t> MSCI EFM</a:t>
            </a:r>
            <a:r>
              <a:rPr lang="en-US" dirty="0"/>
              <a:t> Africa ex ZA indices have been flat-to-negative, though in recent months, </a:t>
            </a:r>
            <a:r>
              <a:rPr lang="en-ZA" dirty="0"/>
              <a:t>MSCI FM</a:t>
            </a:r>
            <a:r>
              <a:rPr lang="en-US" dirty="0"/>
              <a:t> returns have turned positive.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17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88057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this chart, we depict the price-earnings or PE ratios for various MSCI Indices using the past 12 months' earnings, i.e., trailing earnings.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In November, MSCI EFM Africa ex-ZA P/E and MSCI FM ratios increased, while the MSCI EM and MSCI World ratios decreased. </a:t>
            </a:r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18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0528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we depict the trailing price-earnings or PE ratios for the various MSCI Indices shown in the previous slide and now include the SWIX index as shown by the blue line. </a:t>
            </a:r>
            <a:endParaRPr lang="en-US" dirty="0">
              <a:solidFill>
                <a:srgbClr val="444444"/>
              </a:solidFill>
            </a:endParaRPr>
          </a:p>
          <a:p>
            <a:br>
              <a:rPr lang="en-US" dirty="0"/>
            </a:br>
            <a:r>
              <a:rPr lang="en-US" dirty="0"/>
              <a:t>The SWIX P/E ratio has generally tracked close to the MSCI Frontier Markets Index over time, though it currently sits slightly lower. </a:t>
            </a:r>
          </a:p>
          <a:p>
            <a:endParaRPr lang="en-US" dirty="0"/>
          </a:p>
          <a:p>
            <a:r>
              <a:rPr lang="en-US" dirty="0"/>
              <a:t>Compared to the MSCI Emerging Markets Index, the SWIX trades at a noticeable discount, highlighting relatively cheaper valuations in the South African equity market. </a:t>
            </a:r>
          </a:p>
          <a:p>
            <a:endParaRPr lang="en-US" dirty="0"/>
          </a:p>
          <a:p>
            <a:r>
              <a:rPr lang="en-US" dirty="0"/>
              <a:t>Meanwhile, the MSCI World Index remains elevated versus all others, reflecting the premium pricing in developed markets.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19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385700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VIX, a real-time index that tracks market sentiment (fear and greed) relating to the S&amp;P 500. 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A low VIX typically implies less market uncertainty, and improved investor confidence in the short-term. 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A rising and/or high VIX reading implies the opposite.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VIX decreased over the month, from 17.44 in October to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16.35</a:t>
            </a:r>
            <a:r>
              <a:rPr lang="en-US" dirty="0"/>
              <a:t> in November.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20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315867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Bloomberg Barclays Global Aggregate Bond Index (</a:t>
            </a:r>
            <a:r>
              <a:rPr lang="en-US" dirty="0" err="1"/>
              <a:t>BarCap</a:t>
            </a:r>
            <a:r>
              <a:rPr lang="en-US" dirty="0"/>
              <a:t> GABI) increased by 0.2% in USD terms in November.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On a 12-month view, it has increased by 5.6%.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78467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a market’s perspective, South African equities as measured by the FTSE/JSE All Share Index posted a gain of 1.7% in November. </a:t>
            </a:r>
          </a:p>
          <a:p>
            <a:r>
              <a:rPr lang="en-US" dirty="0"/>
              <a:t>Within equities, Resources gained 9.6%, Industrials fell by 4.8%, whilst Financials gained +1.8%. </a:t>
            </a:r>
          </a:p>
          <a:p>
            <a:r>
              <a:rPr lang="en-US" dirty="0"/>
              <a:t>On a market capitalisation basis, the All Share Mid Cap increased by 4.8%, followed by the All Share Top 40 Index with 1.4%, whilst the All Share Small Cap gained 4.7%.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13072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depicts the performance of the South African Rand against the US Dollar, Great British Pound and the Euro over the 12 months to end of November 2025. 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During November, the Rand strengthened against all three major currencies, the Dollar, Pound, and Euro. However, on a 12-month basis, it remains weaker relative to the Pound and Euro, while showing a broadly firmer trend against the US Dollar.</a:t>
            </a:r>
            <a:endParaRPr lang="en-US" dirty="0">
              <a:solidFill>
                <a:srgbClr val="444444"/>
              </a:solidFill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46575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shows the 5-year performance of the local currency against the US Dollar, Pound and Euro.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Over this period, the Rand has depreciated against the Pound and Euro, reflecting a generally weaker trend in the local currency over time. While the Rand appreciated against the dollar, reflecting a generally stronger trend in the local currency over time. </a:t>
            </a:r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134547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depicts the long-term performance of the Rand/US Dollar exchange rate.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>
                <a:solidFill>
                  <a:srgbClr val="424242"/>
                </a:solidFill>
              </a:rPr>
              <a:t>The local currency strengthened by 1.2% against the US Dollar in November; it is 5.2% stronger against the US Dollar relative to 12 months ago.</a:t>
            </a:r>
            <a:endParaRPr lang="en-US" dirty="0">
              <a:solidFill>
                <a:srgbClr val="424242"/>
              </a:solidFill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219399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chart depicts the long-term performance of the Rand/British Pound exchange rate.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>
                <a:solidFill>
                  <a:srgbClr val="424242"/>
                </a:solidFill>
              </a:rPr>
              <a:t>The local currency appreciated by 0.5% against the British Pound in November; it is 1.20% stronger against the British Pound relative to 12 months ago</a:t>
            </a:r>
            <a:endParaRPr lang="en-US" dirty="0">
              <a:solidFill>
                <a:srgbClr val="424242"/>
              </a:solidFill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814984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chart depicts the long-term performance of the Rand/Euro exchange rate.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/>
          </a:p>
          <a:p>
            <a:r>
              <a:rPr lang="en-US" dirty="0"/>
              <a:t>The South African Rand appreciated by 0.7% against the Euro </a:t>
            </a:r>
            <a:r>
              <a:rPr lang="en-US"/>
              <a:t>in November. </a:t>
            </a:r>
            <a:r>
              <a:rPr lang="en-US" dirty="0"/>
              <a:t>Over the last 12 months, the Rand is 4.3% weaker versus the Euro.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445317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depicts the 12-month performance of the All-Share Index, MSCI World, and the MSCI Emerging Markets Indices in Rand terms.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All-Share Index boasts the highest gain relative to the MSCI World and Emerging markets over 12 months. </a:t>
            </a:r>
          </a:p>
          <a:p>
            <a:endParaRPr lang="en-ZA" dirty="0"/>
          </a:p>
          <a:p>
            <a:endParaRPr lang="en-ZA" dirty="0"/>
          </a:p>
          <a:p>
            <a:endParaRPr lang="en-ZA" b="1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795322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shows the performance of the indices shown in the previous slide over the five years ending November 2025. 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In this time frame, the MSCI EM Index is the relative laggard.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All-Share Index continues to lead in Rand terms.</a:t>
            </a:r>
            <a:endParaRPr lang="en-US" dirty="0">
              <a:solidFill>
                <a:srgbClr val="444444"/>
              </a:solidFill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24880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424242"/>
                </a:solidFill>
              </a:rPr>
              <a:t>The US ISM Manufacturing PMI decreased from 48.7 in October to 48.2 in November.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A reading of this index of 50 or above implies economic expansion, while a reading below 50 implies economic contraction. 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This means that the manufacturing segment of the US economy remains in an economic contraction phase. </a:t>
            </a:r>
            <a:endParaRPr lang="en-US" dirty="0">
              <a:solidFill>
                <a:srgbClr val="444444"/>
              </a:solidFill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29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25624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424242"/>
                </a:solidFill>
              </a:rPr>
              <a:t>The seasonally adjusted Absa Purchasing Managers’ Index (PMI)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fell to 42 in November 2025 from 49.2 in October.</a:t>
            </a:r>
            <a:endParaRPr lang="en-US" dirty="0"/>
          </a:p>
          <a:p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dirty="0"/>
              <a:t>A reading of this index of 50 or above implies economic expansion, while a reading of below 50 implies economic contraction. 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242852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price of Gold increased in October, closing the month at $</a:t>
            </a:r>
            <a:r>
              <a:rPr lang="en-Z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4 239.44 </a:t>
            </a:r>
            <a:r>
              <a:rPr lang="en-US" dirty="0"/>
              <a:t>per ounce, an increase of </a:t>
            </a:r>
            <a:r>
              <a:rPr lang="en-Z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5.9</a:t>
            </a:r>
            <a:r>
              <a:rPr lang="en-US" dirty="0"/>
              <a:t>% over the month.</a:t>
            </a:r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58647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Precious metals had a mixed month of performance. </a:t>
            </a:r>
          </a:p>
          <a:p>
            <a:r>
              <a:rPr lang="en-US" dirty="0"/>
              <a:t>November saw Palladium rising by 1.1% and Platinum registering an increase of 6.1%. </a:t>
            </a:r>
          </a:p>
          <a:p>
            <a:r>
              <a:rPr lang="en-US" dirty="0"/>
              <a:t>Gold gained 5.9%, Silver gained 16.0% and Copper gained 3.3%. </a:t>
            </a:r>
          </a:p>
          <a:p>
            <a:r>
              <a:rPr lang="en-US" dirty="0"/>
              <a:t>The price of oil decreased by 3.7%. </a:t>
            </a:r>
          </a:p>
          <a:p>
            <a:r>
              <a:rPr lang="en-US" dirty="0"/>
              <a:t>Lastly, the price of coal increased by 5.2%.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5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40061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price of Brent Crude Oil decreased by 3.7% in November, closing the month at $</a:t>
            </a:r>
            <a:r>
              <a:rPr lang="en-Z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62.38</a:t>
            </a:r>
            <a:r>
              <a:rPr lang="en-US" dirty="0"/>
              <a:t> per barrel.</a:t>
            </a:r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208010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price of Platinum rallied in November, closing the month at $</a:t>
            </a:r>
            <a:r>
              <a:rPr lang="en-Z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1 670.77 </a:t>
            </a:r>
            <a:r>
              <a:rPr lang="en-US" dirty="0"/>
              <a:t>per ounce, an increase of 6.1%.</a:t>
            </a:r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33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22322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November, the MSCI World Index rose 0.3%, while the MSCI Emerging Markets and MSCI All Country World Index (ACWI) both decreased by 2.4% and 0.01% respectively, in USD terms. </a:t>
            </a:r>
          </a:p>
          <a:p>
            <a:r>
              <a:rPr lang="en-US" dirty="0"/>
              <a:t>The S&amp;P 500 increased by +0.3%. </a:t>
            </a:r>
          </a:p>
          <a:p>
            <a:r>
              <a:rPr lang="en-US" dirty="0"/>
              <a:t>UK equities, FTSE 100, closed higher by 0.4%. </a:t>
            </a:r>
          </a:p>
          <a:p>
            <a:r>
              <a:rPr lang="en-US" dirty="0"/>
              <a:t>The broader European index, STOXX All Europe, was up by 0.9%. </a:t>
            </a:r>
          </a:p>
          <a:p>
            <a:r>
              <a:rPr lang="en-US" dirty="0"/>
              <a:t>The Nikkei 225 dropped by 4.1%.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Brazil's BVSPA (Ibovespa) increased by 6.4%</a:t>
            </a:r>
            <a:r>
              <a:rPr lang="en-ZA" dirty="0"/>
              <a:t>.</a:t>
            </a:r>
            <a:r>
              <a:rPr lang="en-US" dirty="0"/>
              <a:t> India's SENSEX index</a:t>
            </a:r>
            <a:r>
              <a:rPr lang="en-ZA" dirty="0"/>
              <a:t> increased </a:t>
            </a:r>
            <a:r>
              <a:rPr lang="en-US" dirty="0"/>
              <a:t>by 2.2%</a:t>
            </a:r>
            <a:r>
              <a:rPr lang="en-ZA" dirty="0"/>
              <a:t>.</a:t>
            </a:r>
            <a:r>
              <a:rPr lang="en-US" dirty="0"/>
              <a:t> Meanwhile, China's CSI 300 index </a:t>
            </a:r>
            <a:r>
              <a:rPr lang="en-ZA" dirty="0"/>
              <a:t>decreased </a:t>
            </a:r>
            <a:r>
              <a:rPr lang="en-US" dirty="0"/>
              <a:t>by 2.4%</a:t>
            </a:r>
            <a:r>
              <a:rPr lang="en-ZA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88525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FTSE/JSE All Share Index closed +1.7% higher in November. On a 12‑month basis, it has increased by 35.8%.</a:t>
            </a:r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7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41710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shows the performance of three key South African sector indices: the Resources, Financials, and Industrials. </a:t>
            </a:r>
          </a:p>
          <a:p>
            <a:r>
              <a:rPr lang="en-US" dirty="0"/>
              <a:t>For the month of November, Resources increased by 9.6%, Financials registered a gain of 1.8%, whilst Industrials declined by 4.8%.</a:t>
            </a:r>
          </a:p>
          <a:p>
            <a:r>
              <a:rPr lang="en-US" dirty="0"/>
              <a:t>Across these sectors, Resources was the best-performing sector on a 12-month basis, returning 102.2%. This was followed by Industrials, which gained 18.9%, and Financials, which was up 16.6%.</a:t>
            </a:r>
            <a:br>
              <a:rPr lang="en-US" dirty="0">
                <a:ea typeface="Calibri"/>
                <a:cs typeface="+mn-lt"/>
              </a:rPr>
            </a:br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8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4696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compares the cumulative return of the All-Share Index, as shown by the yellow line, to its cumulative earnings per share, as shown by the red line. </a:t>
            </a:r>
            <a:r>
              <a:rPr lang="en-US" dirty="0">
                <a:solidFill>
                  <a:srgbClr val="444444"/>
                </a:solidFill>
              </a:rPr>
              <a:t> </a:t>
            </a:r>
          </a:p>
          <a:p>
            <a:r>
              <a:rPr lang="en-US" dirty="0">
                <a:solidFill>
                  <a:srgbClr val="444444"/>
                </a:solidFill>
              </a:rPr>
              <a:t> </a:t>
            </a:r>
            <a:endParaRPr lang="en-US" dirty="0">
              <a:solidFill>
                <a:srgbClr val="444444"/>
              </a:solidFill>
              <a:ea typeface="Calibri"/>
              <a:cs typeface="Calibri"/>
            </a:endParaRPr>
          </a:p>
          <a:p>
            <a:r>
              <a:rPr lang="en-US" dirty="0"/>
              <a:t>Earnings per share decreased and remained above the All-Share index as at the end of November. The All-Share Index continues to appear attractive on a price-to-earnings valuation basis 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9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4341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South African Volatility Index (SAVI)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key financial metric used to gauge market sentiment and expected risk in the South African equity markets</a:t>
            </a:r>
            <a:r>
              <a:rPr lang="en-US" dirty="0"/>
              <a:t>. 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The SAVI saw an increase in the index from 15.04 in October to 17.64 in November. </a:t>
            </a:r>
            <a:br>
              <a:rPr lang="en-US" dirty="0">
                <a:cs typeface="+mn-lt"/>
              </a:rPr>
            </a:br>
            <a:r>
              <a:rPr lang="en-US" dirty="0"/>
              <a:t>This likely reflects that investors are pricing in higher levels of uncertainty regarding the future path of equity prices.</a:t>
            </a:r>
            <a:endParaRPr lang="en-US" dirty="0">
              <a:ea typeface="Calibri"/>
              <a:cs typeface="Calibri"/>
            </a:endParaRP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10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35932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12763"/>
            <a:ext cx="73152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chart compares the effective Rand-Dollar exchange rate as shown by the yellow line to the Purchasing Power Parity (PPP) Rand-Dollar exchange rate as shown by the red line, which is calculated with Consumer Price Inflation, on a best-fit basis. </a:t>
            </a:r>
            <a:r>
              <a:rPr lang="en-US" dirty="0">
                <a:solidFill>
                  <a:srgbClr val="444444"/>
                </a:solidFill>
              </a:rPr>
              <a:t> </a:t>
            </a:r>
          </a:p>
          <a:p>
            <a:r>
              <a:rPr lang="en-US" dirty="0">
                <a:solidFill>
                  <a:srgbClr val="444444"/>
                </a:solidFill>
              </a:rPr>
              <a:t> </a:t>
            </a:r>
            <a:endParaRPr lang="en-US" dirty="0">
              <a:solidFill>
                <a:srgbClr val="444444"/>
              </a:solidFill>
              <a:ea typeface="Calibri"/>
              <a:cs typeface="Calibri"/>
            </a:endParaRPr>
          </a:p>
          <a:p>
            <a:r>
              <a:rPr lang="en-US" dirty="0"/>
              <a:t>Using this lens through which to value the Rand against the US Dollar, the local currency remains heavily undervalued. </a:t>
            </a:r>
            <a:r>
              <a:rPr lang="en-US" dirty="0">
                <a:solidFill>
                  <a:srgbClr val="444444"/>
                </a:solidFill>
              </a:rPr>
              <a:t> </a:t>
            </a:r>
            <a:endParaRPr lang="en-US" dirty="0">
              <a:solidFill>
                <a:srgbClr val="444444"/>
              </a:solidFill>
              <a:ea typeface="Calibri"/>
              <a:cs typeface="Calibri"/>
            </a:endParaRPr>
          </a:p>
          <a:p>
            <a:r>
              <a:rPr lang="en-US" dirty="0">
                <a:solidFill>
                  <a:srgbClr val="444444"/>
                </a:solidFill>
              </a:rPr>
              <a:t> </a:t>
            </a:r>
            <a:endParaRPr lang="en-US" dirty="0">
              <a:solidFill>
                <a:srgbClr val="444444"/>
              </a:solidFill>
              <a:ea typeface="Calibri"/>
              <a:cs typeface="Calibri"/>
            </a:endParaRPr>
          </a:p>
          <a:p>
            <a:r>
              <a:rPr lang="en-US" dirty="0"/>
              <a:t>The PPP-implied exchange rate is approximately R11.60 per USD while the actual exchange as at end of November was R17.13 per USD</a:t>
            </a:r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07FB2-CA90-4866-A4D0-D5F06EFBA81F}" type="slidenum">
              <a:rPr lang="en-ZA" smtClean="0"/>
              <a:t>11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39034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ppt">
    <p:bg>
      <p:bgPr>
        <a:solidFill>
          <a:srgbClr val="2A2B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55" y="333804"/>
            <a:ext cx="9708303" cy="432048"/>
          </a:xfrm>
        </p:spPr>
        <p:txBody>
          <a:bodyPr>
            <a:noAutofit/>
          </a:bodyPr>
          <a:lstStyle>
            <a:lvl1pPr>
              <a:defRPr sz="2400">
                <a:solidFill>
                  <a:srgbClr val="E0E0E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E0E0E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917DE0E-AFB1-41FD-BC35-27DB61CA125F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2594B-0321-426D-AB1C-A00BF2A995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87795" y="333804"/>
            <a:ext cx="429446" cy="4320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716279-02AB-4731-8E98-04A3E3117E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8612" y="6791325"/>
            <a:ext cx="11534775" cy="6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8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0068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65785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5053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C5C26-24AF-46EF-BFFF-CD0F6203F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C616A6-E46C-41DC-AA14-57EEAF870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07BED8-A666-4790-B470-29BA2F8A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A7D04-4658-4D0B-B8C3-92AD74012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239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568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ppt">
    <p:bg>
      <p:bgPr>
        <a:solidFill>
          <a:srgbClr val="2A2B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0506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9317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6669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2152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91921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0881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1379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A4942-F4C9-452B-8C9C-130E7CA212D2}" type="datetimeFigureOut">
              <a:rPr lang="en-ZA" smtClean="0"/>
              <a:t>2025-12-12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B6D95-3EDC-4A83-A388-8AC43461D1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133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701" r:id="rId13"/>
    <p:sldLayoutId id="214748369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4.png"/><Relationship Id="rId5" Type="http://schemas.openxmlformats.org/officeDocument/2006/relationships/image" Target="../media/image12.emf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4.png"/><Relationship Id="rId5" Type="http://schemas.openxmlformats.org/officeDocument/2006/relationships/image" Target="../media/image13.emf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4.png"/><Relationship Id="rId5" Type="http://schemas.openxmlformats.org/officeDocument/2006/relationships/image" Target="../media/image14.emf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4.png"/><Relationship Id="rId5" Type="http://schemas.openxmlformats.org/officeDocument/2006/relationships/image" Target="../media/image15.emf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4.png"/><Relationship Id="rId5" Type="http://schemas.openxmlformats.org/officeDocument/2006/relationships/image" Target="../media/image16.emf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image" Target="../media/image4.png"/><Relationship Id="rId5" Type="http://schemas.openxmlformats.org/officeDocument/2006/relationships/image" Target="../media/image17.emf"/><Relationship Id="rId4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6" Type="http://schemas.openxmlformats.org/officeDocument/2006/relationships/image" Target="../media/image4.png"/><Relationship Id="rId5" Type="http://schemas.openxmlformats.org/officeDocument/2006/relationships/image" Target="../media/image18.emf"/><Relationship Id="rId4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6" Type="http://schemas.openxmlformats.org/officeDocument/2006/relationships/image" Target="../media/image4.png"/><Relationship Id="rId5" Type="http://schemas.openxmlformats.org/officeDocument/2006/relationships/image" Target="../media/image19.emf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6" Type="http://schemas.openxmlformats.org/officeDocument/2006/relationships/image" Target="../media/image4.png"/><Relationship Id="rId5" Type="http://schemas.openxmlformats.org/officeDocument/2006/relationships/image" Target="../media/image20.emf"/><Relationship Id="rId4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9.wav"/><Relationship Id="rId1" Type="http://schemas.microsoft.com/office/2007/relationships/media" Target="../media/media19.wav"/><Relationship Id="rId6" Type="http://schemas.openxmlformats.org/officeDocument/2006/relationships/image" Target="../media/image4.png"/><Relationship Id="rId5" Type="http://schemas.openxmlformats.org/officeDocument/2006/relationships/image" Target="../media/image21.emf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21" Type="http://schemas.openxmlformats.org/officeDocument/2006/relationships/slide" Target="slide20.xml"/><Relationship Id="rId34" Type="http://schemas.openxmlformats.org/officeDocument/2006/relationships/slide" Target="slide33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33" Type="http://schemas.openxmlformats.org/officeDocument/2006/relationships/slide" Target="slide32.xml"/><Relationship Id="rId2" Type="http://schemas.openxmlformats.org/officeDocument/2006/relationships/audio" Target="../media/media2.wav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slide" Target="slide28.xml"/><Relationship Id="rId1" Type="http://schemas.microsoft.com/office/2007/relationships/media" Target="../media/media2.wav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32" Type="http://schemas.openxmlformats.org/officeDocument/2006/relationships/slide" Target="slide31.xml"/><Relationship Id="rId37" Type="http://schemas.openxmlformats.org/officeDocument/2006/relationships/image" Target="../media/image4.png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36" Type="http://schemas.openxmlformats.org/officeDocument/2006/relationships/slide" Target="slide35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31" Type="http://schemas.openxmlformats.org/officeDocument/2006/relationships/slide" Target="slide30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Relationship Id="rId30" Type="http://schemas.openxmlformats.org/officeDocument/2006/relationships/slide" Target="slide29.xml"/><Relationship Id="rId35" Type="http://schemas.openxmlformats.org/officeDocument/2006/relationships/slide" Target="slide34.xml"/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0.wav"/><Relationship Id="rId1" Type="http://schemas.microsoft.com/office/2007/relationships/media" Target="../media/media20.wav"/><Relationship Id="rId6" Type="http://schemas.openxmlformats.org/officeDocument/2006/relationships/image" Target="../media/image4.png"/><Relationship Id="rId5" Type="http://schemas.openxmlformats.org/officeDocument/2006/relationships/image" Target="../media/image22.emf"/><Relationship Id="rId4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1.wav"/><Relationship Id="rId1" Type="http://schemas.microsoft.com/office/2007/relationships/media" Target="../media/media21.wav"/><Relationship Id="rId6" Type="http://schemas.openxmlformats.org/officeDocument/2006/relationships/image" Target="../media/image4.png"/><Relationship Id="rId5" Type="http://schemas.openxmlformats.org/officeDocument/2006/relationships/image" Target="../media/image23.emf"/><Relationship Id="rId4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2.wav"/><Relationship Id="rId1" Type="http://schemas.microsoft.com/office/2007/relationships/media" Target="../media/media22.wav"/><Relationship Id="rId6" Type="http://schemas.openxmlformats.org/officeDocument/2006/relationships/image" Target="../media/image4.png"/><Relationship Id="rId5" Type="http://schemas.openxmlformats.org/officeDocument/2006/relationships/image" Target="../media/image24.emf"/><Relationship Id="rId4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3.wav"/><Relationship Id="rId1" Type="http://schemas.microsoft.com/office/2007/relationships/media" Target="../media/media23.wav"/><Relationship Id="rId6" Type="http://schemas.openxmlformats.org/officeDocument/2006/relationships/image" Target="../media/image4.png"/><Relationship Id="rId5" Type="http://schemas.openxmlformats.org/officeDocument/2006/relationships/image" Target="../media/image25.emf"/><Relationship Id="rId4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4.wav"/><Relationship Id="rId1" Type="http://schemas.microsoft.com/office/2007/relationships/media" Target="../media/media24.wav"/><Relationship Id="rId6" Type="http://schemas.openxmlformats.org/officeDocument/2006/relationships/image" Target="../media/image4.png"/><Relationship Id="rId5" Type="http://schemas.openxmlformats.org/officeDocument/2006/relationships/image" Target="../media/image26.emf"/><Relationship Id="rId4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5.wav"/><Relationship Id="rId1" Type="http://schemas.microsoft.com/office/2007/relationships/media" Target="../media/media25.wav"/><Relationship Id="rId6" Type="http://schemas.openxmlformats.org/officeDocument/2006/relationships/image" Target="../media/image4.png"/><Relationship Id="rId5" Type="http://schemas.openxmlformats.org/officeDocument/2006/relationships/image" Target="../media/image27.emf"/><Relationship Id="rId4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6.wav"/><Relationship Id="rId1" Type="http://schemas.microsoft.com/office/2007/relationships/media" Target="../media/media26.wav"/><Relationship Id="rId6" Type="http://schemas.openxmlformats.org/officeDocument/2006/relationships/image" Target="../media/image4.png"/><Relationship Id="rId5" Type="http://schemas.openxmlformats.org/officeDocument/2006/relationships/image" Target="../media/image28.emf"/><Relationship Id="rId4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7.wav"/><Relationship Id="rId1" Type="http://schemas.microsoft.com/office/2007/relationships/media" Target="../media/media27.wav"/><Relationship Id="rId6" Type="http://schemas.openxmlformats.org/officeDocument/2006/relationships/image" Target="../media/image4.png"/><Relationship Id="rId5" Type="http://schemas.openxmlformats.org/officeDocument/2006/relationships/image" Target="../media/image29.emf"/><Relationship Id="rId4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8.wav"/><Relationship Id="rId1" Type="http://schemas.microsoft.com/office/2007/relationships/media" Target="../media/media28.wav"/><Relationship Id="rId6" Type="http://schemas.openxmlformats.org/officeDocument/2006/relationships/image" Target="../media/image4.png"/><Relationship Id="rId5" Type="http://schemas.openxmlformats.org/officeDocument/2006/relationships/image" Target="../media/image30.emf"/><Relationship Id="rId4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9.wav"/><Relationship Id="rId1" Type="http://schemas.microsoft.com/office/2007/relationships/media" Target="../media/media29.wav"/><Relationship Id="rId6" Type="http://schemas.openxmlformats.org/officeDocument/2006/relationships/image" Target="../media/image4.png"/><Relationship Id="rId5" Type="http://schemas.openxmlformats.org/officeDocument/2006/relationships/image" Target="../media/image31.emf"/><Relationship Id="rId4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0.wav"/><Relationship Id="rId1" Type="http://schemas.microsoft.com/office/2007/relationships/media" Target="../media/media30.wav"/><Relationship Id="rId6" Type="http://schemas.openxmlformats.org/officeDocument/2006/relationships/image" Target="../media/image4.png"/><Relationship Id="rId5" Type="http://schemas.openxmlformats.org/officeDocument/2006/relationships/image" Target="../media/image32.emf"/><Relationship Id="rId4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1.wav"/><Relationship Id="rId1" Type="http://schemas.microsoft.com/office/2007/relationships/media" Target="../media/media31.wav"/><Relationship Id="rId6" Type="http://schemas.openxmlformats.org/officeDocument/2006/relationships/image" Target="../media/image4.png"/><Relationship Id="rId5" Type="http://schemas.openxmlformats.org/officeDocument/2006/relationships/image" Target="../media/image33.emf"/><Relationship Id="rId4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2.wav"/><Relationship Id="rId1" Type="http://schemas.microsoft.com/office/2007/relationships/media" Target="../media/media32.wav"/><Relationship Id="rId6" Type="http://schemas.openxmlformats.org/officeDocument/2006/relationships/image" Target="../media/image4.png"/><Relationship Id="rId5" Type="http://schemas.openxmlformats.org/officeDocument/2006/relationships/image" Target="../media/image34.emf"/><Relationship Id="rId4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3.wav"/><Relationship Id="rId1" Type="http://schemas.microsoft.com/office/2007/relationships/media" Target="../media/media33.wav"/><Relationship Id="rId6" Type="http://schemas.openxmlformats.org/officeDocument/2006/relationships/image" Target="../media/image4.png"/><Relationship Id="rId5" Type="http://schemas.openxmlformats.org/officeDocument/2006/relationships/image" Target="../media/image35.emf"/><Relationship Id="rId4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4.wav"/><Relationship Id="rId1" Type="http://schemas.microsoft.com/office/2007/relationships/media" Target="../media/media34.wav"/><Relationship Id="rId5" Type="http://schemas.openxmlformats.org/officeDocument/2006/relationships/image" Target="../media/image4.png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4.png"/><Relationship Id="rId5" Type="http://schemas.openxmlformats.org/officeDocument/2006/relationships/image" Target="../media/image9.emf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4.png"/><Relationship Id="rId5" Type="http://schemas.openxmlformats.org/officeDocument/2006/relationships/image" Target="../media/image10.emf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4.png"/><Relationship Id="rId5" Type="http://schemas.openxmlformats.org/officeDocument/2006/relationships/image" Target="../media/image11.emf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8" y="40000"/>
            <a:ext cx="12127407" cy="6823710"/>
          </a:xfrm>
          <a:prstGeom prst="rect">
            <a:avLst/>
          </a:prstGeom>
        </p:spPr>
      </p:pic>
      <p:pic>
        <p:nvPicPr>
          <p:cNvPr id="2" name="Slide 1_11">
            <a:hlinkClick r:id="" action="ppaction://media"/>
            <a:extLst>
              <a:ext uri="{FF2B5EF4-FFF2-40B4-BE49-F238E27FC236}">
                <a16:creationId xmlns:a16="http://schemas.microsoft.com/office/drawing/2014/main" id="{322271AF-F364-196C-A46B-1378FB53D7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108" y="6370638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South African Volatility Index (SAVI)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10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0_11">
            <a:hlinkClick r:id="" action="ppaction://media"/>
            <a:extLst>
              <a:ext uri="{FF2B5EF4-FFF2-40B4-BE49-F238E27FC236}">
                <a16:creationId xmlns:a16="http://schemas.microsoft.com/office/drawing/2014/main" id="{D321474C-C4B7-C5B0-37BA-A53CA5E2872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926" y="6311455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Exchange Rate overview (CPI - Best Fit)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11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1_11">
            <a:hlinkClick r:id="" action="ppaction://media"/>
            <a:extLst>
              <a:ext uri="{FF2B5EF4-FFF2-40B4-BE49-F238E27FC236}">
                <a16:creationId xmlns:a16="http://schemas.microsoft.com/office/drawing/2014/main" id="{A7CFEDCF-C69A-0CFC-A797-E2B1CD3C1F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8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Interest rates and bond yields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12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2_11">
            <a:hlinkClick r:id="" action="ppaction://media"/>
            <a:extLst>
              <a:ext uri="{FF2B5EF4-FFF2-40B4-BE49-F238E27FC236}">
                <a16:creationId xmlns:a16="http://schemas.microsoft.com/office/drawing/2014/main" id="{19DEFA65-3BA1-12A7-CB78-9C69C1DE2BB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Bond Yields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13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3_11">
            <a:hlinkClick r:id="" action="ppaction://media"/>
            <a:extLst>
              <a:ext uri="{FF2B5EF4-FFF2-40B4-BE49-F238E27FC236}">
                <a16:creationId xmlns:a16="http://schemas.microsoft.com/office/drawing/2014/main" id="{C6406B52-92BD-3291-A11C-44FD4C0869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Equity Yields vs Interest Rates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14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4_11">
            <a:hlinkClick r:id="" action="ppaction://media"/>
            <a:extLst>
              <a:ext uri="{FF2B5EF4-FFF2-40B4-BE49-F238E27FC236}">
                <a16:creationId xmlns:a16="http://schemas.microsoft.com/office/drawing/2014/main" id="{965C5C0E-FBA7-023B-71B4-ACB3A7144EA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584" y="6295232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MSCI vs Earnings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15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5_11">
            <a:hlinkClick r:id="" action="ppaction://media"/>
            <a:extLst>
              <a:ext uri="{FF2B5EF4-FFF2-40B4-BE49-F238E27FC236}">
                <a16:creationId xmlns:a16="http://schemas.microsoft.com/office/drawing/2014/main" id="{93DC46E9-5A59-1AB0-9289-88E5D725F7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233" y="6332086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MSCI EM vs Earnings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16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6_11">
            <a:hlinkClick r:id="" action="ppaction://media"/>
            <a:extLst>
              <a:ext uri="{FF2B5EF4-FFF2-40B4-BE49-F238E27FC236}">
                <a16:creationId xmlns:a16="http://schemas.microsoft.com/office/drawing/2014/main" id="{D2DFC246-6690-E69E-E6D3-8E4A222A354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Global Markets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17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6" name="Slide 17_11_Version 2">
            <a:hlinkClick r:id="" action="ppaction://media"/>
            <a:extLst>
              <a:ext uri="{FF2B5EF4-FFF2-40B4-BE49-F238E27FC236}">
                <a16:creationId xmlns:a16="http://schemas.microsoft.com/office/drawing/2014/main" id="{FE5249AF-4B02-060C-6358-555B3ABC9DA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830" y="6350007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MSCI Relative Price-Earnings Ratios (Trailing)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18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8_11">
            <a:hlinkClick r:id="" action="ppaction://media"/>
            <a:extLst>
              <a:ext uri="{FF2B5EF4-FFF2-40B4-BE49-F238E27FC236}">
                <a16:creationId xmlns:a16="http://schemas.microsoft.com/office/drawing/2014/main" id="{58B4D89B-D06E-E111-1ACB-6E3E534AA2F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295232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MSCI and SWIX Relative Price-Earnings Ratios (Trailing)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19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19_11">
            <a:hlinkClick r:id="" action="ppaction://media"/>
            <a:extLst>
              <a:ext uri="{FF2B5EF4-FFF2-40B4-BE49-F238E27FC236}">
                <a16:creationId xmlns:a16="http://schemas.microsoft.com/office/drawing/2014/main" id="{93C7EABF-7BB9-A61B-5CBF-FF1F254D734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Table of contents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</a:t>
            </a:fld>
            <a:endParaRPr lang="en-AU" dirty="0"/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82A8F1A8-1020-4A5E-9C65-D3C2432A2F35}"/>
              </a:ext>
            </a:extLst>
          </p:cNvPr>
          <p:cNvSpPr txBox="1"/>
          <p:nvPr/>
        </p:nvSpPr>
        <p:spPr>
          <a:xfrm>
            <a:off x="823661" y="689919"/>
            <a:ext cx="5272339" cy="5478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500" dirty="0">
                <a:hlinkClick r:id="rId4" action="ppaction://hlinksldjump"/>
              </a:rPr>
              <a:t>Asset Class Performance to 28 November 2025</a:t>
            </a:r>
            <a:br>
              <a:rPr lang="en-ZA" dirty="0"/>
            </a:br>
            <a:r>
              <a:rPr lang="en-ZA" sz="1500" dirty="0">
                <a:hlinkClick r:id="rId5" action="ppaction://hlinksldjump"/>
              </a:rPr>
              <a:t>SA Equity Performance to 28 November 2025</a:t>
            </a:r>
            <a:br>
              <a:rPr lang="en-ZA" dirty="0"/>
            </a:br>
            <a:r>
              <a:rPr lang="en-ZA" sz="1500" dirty="0">
                <a:hlinkClick r:id="rId6" action="ppaction://hlinksldjump"/>
              </a:rPr>
              <a:t>Commodities Performance to 28 November 2025</a:t>
            </a:r>
            <a:br>
              <a:rPr lang="en-ZA" dirty="0"/>
            </a:br>
            <a:r>
              <a:rPr lang="en-ZA" sz="1500" dirty="0">
                <a:hlinkClick r:id="rId7" action="ppaction://hlinksldjump"/>
              </a:rPr>
              <a:t>Global Market Performance to 28 November 2025</a:t>
            </a:r>
            <a:br>
              <a:rPr lang="en-ZA" dirty="0"/>
            </a:br>
            <a:r>
              <a:rPr lang="en-ZA" sz="1500" dirty="0">
                <a:hlinkClick r:id="rId8" action="ppaction://hlinksldjump"/>
              </a:rPr>
              <a:t>SA Markets</a:t>
            </a:r>
            <a:br>
              <a:rPr lang="en-ZA" dirty="0"/>
            </a:br>
            <a:r>
              <a:rPr lang="en-ZA" sz="1500" dirty="0">
                <a:hlinkClick r:id="rId9" action="ppaction://hlinksldjump"/>
              </a:rPr>
              <a:t>Resources vs Financials vs Industrials</a:t>
            </a:r>
            <a:br>
              <a:rPr lang="en-ZA" dirty="0"/>
            </a:br>
            <a:r>
              <a:rPr lang="en-ZA" sz="1500" dirty="0">
                <a:hlinkClick r:id="rId10" action="ppaction://hlinksldjump"/>
              </a:rPr>
              <a:t>Earnings per share and price-earnings ratios</a:t>
            </a:r>
            <a:br>
              <a:rPr lang="en-ZA" dirty="0"/>
            </a:br>
            <a:r>
              <a:rPr lang="en-ZA" sz="1500" dirty="0">
                <a:hlinkClick r:id="rId11" action="ppaction://hlinksldjump"/>
              </a:rPr>
              <a:t>South African Volatility Index (SAVI)</a:t>
            </a:r>
            <a:br>
              <a:rPr lang="en-ZA" dirty="0"/>
            </a:br>
            <a:r>
              <a:rPr lang="en-ZA" sz="1500" dirty="0">
                <a:hlinkClick r:id="rId12" action="ppaction://hlinksldjump"/>
              </a:rPr>
              <a:t>Exchange Rate overview (CPI - Best Fit)</a:t>
            </a:r>
            <a:br>
              <a:rPr lang="en-ZA" dirty="0"/>
            </a:br>
            <a:r>
              <a:rPr lang="en-ZA" sz="1500" dirty="0">
                <a:hlinkClick r:id="rId13" action="ppaction://hlinksldjump"/>
              </a:rPr>
              <a:t>Interest rates and bond yields</a:t>
            </a:r>
            <a:br>
              <a:rPr lang="en-ZA" dirty="0"/>
            </a:br>
            <a:r>
              <a:rPr lang="en-ZA" sz="1500" dirty="0">
                <a:hlinkClick r:id="rId14" action="ppaction://hlinksldjump"/>
              </a:rPr>
              <a:t>Bond Yields</a:t>
            </a:r>
            <a:br>
              <a:rPr lang="en-ZA" dirty="0"/>
            </a:br>
            <a:r>
              <a:rPr lang="en-ZA" sz="1500" dirty="0">
                <a:hlinkClick r:id="rId15" action="ppaction://hlinksldjump"/>
              </a:rPr>
              <a:t>Equity Yields vs Interest Rates</a:t>
            </a:r>
            <a:br>
              <a:rPr lang="en-ZA" dirty="0"/>
            </a:br>
            <a:r>
              <a:rPr lang="en-ZA" sz="1500" dirty="0">
                <a:hlinkClick r:id="rId16" action="ppaction://hlinksldjump"/>
              </a:rPr>
              <a:t>MSCI vs Earnings</a:t>
            </a:r>
            <a:br>
              <a:rPr lang="en-ZA" dirty="0"/>
            </a:br>
            <a:r>
              <a:rPr lang="en-ZA" sz="1500" dirty="0">
                <a:hlinkClick r:id="rId17" action="ppaction://hlinksldjump"/>
              </a:rPr>
              <a:t>MSCI EM vs Earnings</a:t>
            </a:r>
            <a:br>
              <a:rPr lang="en-ZA" dirty="0"/>
            </a:br>
            <a:r>
              <a:rPr lang="en-ZA" sz="1500" dirty="0">
                <a:hlinkClick r:id="rId18" action="ppaction://hlinksldjump"/>
              </a:rPr>
              <a:t>Global Markets Overview</a:t>
            </a:r>
            <a:br>
              <a:rPr lang="en-ZA" dirty="0"/>
            </a:br>
            <a:r>
              <a:rPr lang="en-ZA" sz="1500" dirty="0">
                <a:hlinkClick r:id="rId19" action="ppaction://hlinksldjump"/>
              </a:rPr>
              <a:t>MSCI Relative Price-Earnings Ratios (Trailing)</a:t>
            </a:r>
            <a:br>
              <a:rPr lang="en-ZA" dirty="0"/>
            </a:br>
            <a:r>
              <a:rPr lang="en-ZA" sz="1500" dirty="0">
                <a:hlinkClick r:id="rId20" action="ppaction://hlinksldjump"/>
              </a:rPr>
              <a:t>MSCI and SWIX Relative Price-Earnings Ratios (Trailing)</a:t>
            </a:r>
            <a:br>
              <a:rPr lang="en-ZA" dirty="0"/>
            </a:br>
            <a:r>
              <a:rPr lang="en-ZA" sz="1500" dirty="0">
                <a:hlinkClick r:id="rId21" action="ppaction://hlinksldjump"/>
              </a:rPr>
              <a:t>Global market volatility</a:t>
            </a:r>
            <a:br>
              <a:rPr lang="en-ZA" dirty="0"/>
            </a:br>
            <a:r>
              <a:rPr lang="en-ZA" sz="1500" dirty="0">
                <a:hlinkClick r:id="rId22" action="ppaction://hlinksldjump"/>
              </a:rPr>
              <a:t>Global Bonds</a:t>
            </a:r>
            <a:br>
              <a:rPr lang="en-ZA" dirty="0"/>
            </a:br>
            <a:r>
              <a:rPr lang="en-ZA" sz="1500" dirty="0">
                <a:hlinkClick r:id="rId23" action="ppaction://hlinksldjump"/>
              </a:rPr>
              <a:t>SA Rand against the US Dollar, Pound &amp; Euro (12 months)</a:t>
            </a:r>
            <a:br>
              <a:rPr lang="en-ZA" dirty="0"/>
            </a:br>
            <a:endParaRPr lang="en-ZA" dirty="0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82A8F1A8-1020-4A5E-9C65-D3C2432A2F35}"/>
              </a:ext>
            </a:extLst>
          </p:cNvPr>
          <p:cNvSpPr txBox="1"/>
          <p:nvPr/>
        </p:nvSpPr>
        <p:spPr>
          <a:xfrm>
            <a:off x="6096000" y="689919"/>
            <a:ext cx="5272339" cy="5478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500" dirty="0">
                <a:hlinkClick r:id="rId24" action="ppaction://hlinksldjump"/>
              </a:rPr>
              <a:t>SA Rand against the US Dollar, Pound &amp; Euro (5 years)</a:t>
            </a:r>
            <a:br>
              <a:rPr lang="en-ZA" dirty="0"/>
            </a:br>
            <a:r>
              <a:rPr lang="en-ZA" sz="1500" dirty="0">
                <a:hlinkClick r:id="rId25" action="ppaction://hlinksldjump"/>
              </a:rPr>
              <a:t>Exchange Rates (USDZAR)</a:t>
            </a:r>
            <a:br>
              <a:rPr lang="en-ZA" dirty="0"/>
            </a:br>
            <a:r>
              <a:rPr lang="en-ZA" sz="1500" dirty="0">
                <a:hlinkClick r:id="rId26" action="ppaction://hlinksldjump"/>
              </a:rPr>
              <a:t>Exchange Rates (GBPZAR)</a:t>
            </a:r>
            <a:br>
              <a:rPr lang="en-ZA" dirty="0"/>
            </a:br>
            <a:r>
              <a:rPr lang="en-ZA" sz="1500" dirty="0">
                <a:hlinkClick r:id="rId27" action="ppaction://hlinksldjump"/>
              </a:rPr>
              <a:t>Exchange Rates (EURZAR)</a:t>
            </a:r>
            <a:br>
              <a:rPr lang="en-ZA" dirty="0"/>
            </a:br>
            <a:r>
              <a:rPr lang="en-ZA" sz="1500" dirty="0">
                <a:hlinkClick r:id="rId28" action="ppaction://hlinksldjump"/>
              </a:rPr>
              <a:t>SA equities vs. global developed &amp; emerging markets (12 months)</a:t>
            </a:r>
            <a:br>
              <a:rPr lang="en-ZA" dirty="0"/>
            </a:br>
            <a:r>
              <a:rPr lang="en-ZA" sz="1500" dirty="0">
                <a:hlinkClick r:id="rId29" action="ppaction://hlinksldjump"/>
              </a:rPr>
              <a:t>SA equities vs. global developed &amp; emerging markets (5 years)</a:t>
            </a:r>
            <a:br>
              <a:rPr lang="en-ZA" dirty="0"/>
            </a:br>
            <a:r>
              <a:rPr lang="en-ZA" sz="1500" dirty="0">
                <a:hlinkClick r:id="rId30" action="ppaction://hlinksldjump"/>
              </a:rPr>
              <a:t>US Institute for Supply Management Index</a:t>
            </a:r>
            <a:br>
              <a:rPr lang="en-ZA" dirty="0"/>
            </a:br>
            <a:r>
              <a:rPr lang="en-ZA" sz="1500" dirty="0">
                <a:hlinkClick r:id="rId31" action="ppaction://hlinksldjump"/>
              </a:rPr>
              <a:t>SA Purchasing Managers Index</a:t>
            </a:r>
            <a:br>
              <a:rPr lang="en-ZA" dirty="0"/>
            </a:br>
            <a:r>
              <a:rPr lang="en-ZA" sz="1500" dirty="0">
                <a:hlinkClick r:id="rId32" action="ppaction://hlinksldjump"/>
              </a:rPr>
              <a:t>Gold Price (USD)</a:t>
            </a:r>
            <a:br>
              <a:rPr lang="en-ZA" dirty="0"/>
            </a:br>
            <a:r>
              <a:rPr lang="en-ZA" sz="1500" dirty="0">
                <a:hlinkClick r:id="rId33" action="ppaction://hlinksldjump"/>
              </a:rPr>
              <a:t>Brent Crude Price per Barrel (USD)</a:t>
            </a:r>
            <a:br>
              <a:rPr lang="en-ZA" dirty="0"/>
            </a:br>
            <a:r>
              <a:rPr lang="en-ZA" sz="1500" dirty="0">
                <a:hlinkClick r:id="rId34" action="ppaction://hlinksldjump"/>
              </a:rPr>
              <a:t>Platinum Price (USD)</a:t>
            </a:r>
            <a:br>
              <a:rPr lang="en-ZA" dirty="0"/>
            </a:br>
            <a:r>
              <a:rPr lang="en-ZA" sz="1500" dirty="0">
                <a:hlinkClick r:id="rId35" action="ppaction://hlinksldjump"/>
              </a:rPr>
              <a:t>Conclusion</a:t>
            </a:r>
            <a:br>
              <a:rPr lang="en-ZA" dirty="0"/>
            </a:br>
            <a:r>
              <a:rPr lang="en-ZA" sz="1500" dirty="0">
                <a:hlinkClick r:id="rId36" action="ppaction://hlinksldjump"/>
              </a:rPr>
              <a:t>Disclaimer</a:t>
            </a:r>
            <a:br>
              <a:rPr lang="en-ZA" dirty="0"/>
            </a:br>
            <a:endParaRPr lang="en-ZA" dirty="0"/>
          </a:p>
        </p:txBody>
      </p:sp>
      <p:pic>
        <p:nvPicPr>
          <p:cNvPr id="6" name="Slide 2_11">
            <a:hlinkClick r:id="" action="ppaction://media"/>
            <a:extLst>
              <a:ext uri="{FF2B5EF4-FFF2-40B4-BE49-F238E27FC236}">
                <a16:creationId xmlns:a16="http://schemas.microsoft.com/office/drawing/2014/main" id="{BACB3B44-C520-AE19-B459-C46329FE17A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7"/>
          <a:stretch>
            <a:fillRect/>
          </a:stretch>
        </p:blipFill>
        <p:spPr>
          <a:xfrm>
            <a:off x="14514" y="6356352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Global market volatility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20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0_11">
            <a:hlinkClick r:id="" action="ppaction://media"/>
            <a:extLst>
              <a:ext uri="{FF2B5EF4-FFF2-40B4-BE49-F238E27FC236}">
                <a16:creationId xmlns:a16="http://schemas.microsoft.com/office/drawing/2014/main" id="{7B8927DD-5DC2-A953-42B9-7BDD654D185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Global Bonds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21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1_11">
            <a:hlinkClick r:id="" action="ppaction://media"/>
            <a:extLst>
              <a:ext uri="{FF2B5EF4-FFF2-40B4-BE49-F238E27FC236}">
                <a16:creationId xmlns:a16="http://schemas.microsoft.com/office/drawing/2014/main" id="{F9F7C3D5-FB06-FB10-2955-6282C877CD9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Rand against the US Dollar, Pound &amp; Euro (12 months)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22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2_11">
            <a:hlinkClick r:id="" action="ppaction://media"/>
            <a:extLst>
              <a:ext uri="{FF2B5EF4-FFF2-40B4-BE49-F238E27FC236}">
                <a16:creationId xmlns:a16="http://schemas.microsoft.com/office/drawing/2014/main" id="{54C8C50D-0155-0A7F-3B35-5B9D22FBB66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29523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Rand against the US Dollar, Pound &amp; Euro (5 years)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23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3_11">
            <a:hlinkClick r:id="" action="ppaction://media"/>
            <a:extLst>
              <a:ext uri="{FF2B5EF4-FFF2-40B4-BE49-F238E27FC236}">
                <a16:creationId xmlns:a16="http://schemas.microsoft.com/office/drawing/2014/main" id="{4F0A1BD7-E786-35CB-2306-40031A7ACD9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04420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Exchange Rates (USDZAR)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24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4_11">
            <a:hlinkClick r:id="" action="ppaction://media"/>
            <a:extLst>
              <a:ext uri="{FF2B5EF4-FFF2-40B4-BE49-F238E27FC236}">
                <a16:creationId xmlns:a16="http://schemas.microsoft.com/office/drawing/2014/main" id="{CDE56F20-8677-10B8-156B-32828B965C4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22341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Exchange Rates (GBPZAR)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25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5_11">
            <a:hlinkClick r:id="" action="ppaction://media"/>
            <a:extLst>
              <a:ext uri="{FF2B5EF4-FFF2-40B4-BE49-F238E27FC236}">
                <a16:creationId xmlns:a16="http://schemas.microsoft.com/office/drawing/2014/main" id="{0A94119A-627C-1C53-4F06-F5F9F5C871D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Exchange Rates (EURZAR)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26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6_11">
            <a:hlinkClick r:id="" action="ppaction://media"/>
            <a:extLst>
              <a:ext uri="{FF2B5EF4-FFF2-40B4-BE49-F238E27FC236}">
                <a16:creationId xmlns:a16="http://schemas.microsoft.com/office/drawing/2014/main" id="{5110C1A2-8F1A-B591-D8E2-ED07F177B7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295232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equities vs. global developed &amp; emerging markets (12 months)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27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7_11">
            <a:hlinkClick r:id="" action="ppaction://media"/>
            <a:extLst>
              <a:ext uri="{FF2B5EF4-FFF2-40B4-BE49-F238E27FC236}">
                <a16:creationId xmlns:a16="http://schemas.microsoft.com/office/drawing/2014/main" id="{B5C80C3A-3C6A-FB60-C76F-2C221DE26C1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12808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equities vs. global developed &amp; emerging markets (5 years)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28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8_11">
            <a:hlinkClick r:id="" action="ppaction://media"/>
            <a:extLst>
              <a:ext uri="{FF2B5EF4-FFF2-40B4-BE49-F238E27FC236}">
                <a16:creationId xmlns:a16="http://schemas.microsoft.com/office/drawing/2014/main" id="{061DBB01-3A6A-0017-7F25-87AEC41AEFE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 Institute for Supply Management Index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29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29_11">
            <a:hlinkClick r:id="" action="ppaction://media"/>
            <a:extLst>
              <a:ext uri="{FF2B5EF4-FFF2-40B4-BE49-F238E27FC236}">
                <a16:creationId xmlns:a16="http://schemas.microsoft.com/office/drawing/2014/main" id="{C34AD8F8-20F5-F6E8-D1B1-29BFCB09C2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812" y="6311455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Asset Class Performance to 28 November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23" y="871845"/>
            <a:ext cx="10544678" cy="5247624"/>
          </a:xfrm>
          <a:prstGeom prst="rect">
            <a:avLst/>
          </a:prstGeom>
        </p:spPr>
      </p:pic>
      <p:pic>
        <p:nvPicPr>
          <p:cNvPr id="5" name="Slide 3_11 Version 2">
            <a:hlinkClick r:id="" action="ppaction://media"/>
            <a:extLst>
              <a:ext uri="{FF2B5EF4-FFF2-40B4-BE49-F238E27FC236}">
                <a16:creationId xmlns:a16="http://schemas.microsoft.com/office/drawing/2014/main" id="{06695163-717D-582A-B8C4-A56B00C7EE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37981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 Purchasing Managers Index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30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30_11">
            <a:hlinkClick r:id="" action="ppaction://media"/>
            <a:extLst>
              <a:ext uri="{FF2B5EF4-FFF2-40B4-BE49-F238E27FC236}">
                <a16:creationId xmlns:a16="http://schemas.microsoft.com/office/drawing/2014/main" id="{51AE8008-F8CA-BC98-B99F-B71A0B435E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8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Gold Price (USD)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31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31_11">
            <a:hlinkClick r:id="" action="ppaction://media"/>
            <a:extLst>
              <a:ext uri="{FF2B5EF4-FFF2-40B4-BE49-F238E27FC236}">
                <a16:creationId xmlns:a16="http://schemas.microsoft.com/office/drawing/2014/main" id="{E4A13F88-705A-2B30-1352-219A9701FD8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64743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Brent Crude Price per Barrel (USD)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32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32_11">
            <a:hlinkClick r:id="" action="ppaction://media"/>
            <a:extLst>
              <a:ext uri="{FF2B5EF4-FFF2-40B4-BE49-F238E27FC236}">
                <a16:creationId xmlns:a16="http://schemas.microsoft.com/office/drawing/2014/main" id="{A861AD7A-12A9-1681-CE53-B3810A321D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234" y="6350007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Platinum Price (USD)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33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33_11">
            <a:hlinkClick r:id="" action="ppaction://media"/>
            <a:extLst>
              <a:ext uri="{FF2B5EF4-FFF2-40B4-BE49-F238E27FC236}">
                <a16:creationId xmlns:a16="http://schemas.microsoft.com/office/drawing/2014/main" id="{80A13A26-8AC6-4C88-F7BB-82B544FB5E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0007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34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61" y="870893"/>
            <a:ext cx="10544678" cy="609614"/>
          </a:xfrm>
          <a:prstGeom prst="rect">
            <a:avLst/>
          </a:prstGeom>
        </p:spPr>
      </p:pic>
      <p:pic>
        <p:nvPicPr>
          <p:cNvPr id="5" name="Slide 34_11">
            <a:hlinkClick r:id="" action="ppaction://media"/>
            <a:extLst>
              <a:ext uri="{FF2B5EF4-FFF2-40B4-BE49-F238E27FC236}">
                <a16:creationId xmlns:a16="http://schemas.microsoft.com/office/drawing/2014/main" id="{468853FB-01D2-1A9D-EC85-9B2AD912BEE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6370638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Disclaimer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35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61" y="870893"/>
            <a:ext cx="10544678" cy="201831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SA Equity Performance to 28 November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4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401" y="871845"/>
            <a:ext cx="9250722" cy="5478162"/>
          </a:xfrm>
          <a:prstGeom prst="rect">
            <a:avLst/>
          </a:prstGeom>
        </p:spPr>
      </p:pic>
      <p:pic>
        <p:nvPicPr>
          <p:cNvPr id="5" name="Slide 4_11">
            <a:hlinkClick r:id="" action="ppaction://media"/>
            <a:extLst>
              <a:ext uri="{FF2B5EF4-FFF2-40B4-BE49-F238E27FC236}">
                <a16:creationId xmlns:a16="http://schemas.microsoft.com/office/drawing/2014/main" id="{F1E33B07-A140-DD38-E1B9-C2466DD9A0B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5629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Commodities Performance to 28 November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5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23" y="871845"/>
            <a:ext cx="10544678" cy="2792692"/>
          </a:xfrm>
          <a:prstGeom prst="rect">
            <a:avLst/>
          </a:prstGeom>
        </p:spPr>
      </p:pic>
      <p:pic>
        <p:nvPicPr>
          <p:cNvPr id="5" name="Slide 5_11">
            <a:hlinkClick r:id="" action="ppaction://media"/>
            <a:extLst>
              <a:ext uri="{FF2B5EF4-FFF2-40B4-BE49-F238E27FC236}">
                <a16:creationId xmlns:a16="http://schemas.microsoft.com/office/drawing/2014/main" id="{C0B335B7-65DD-794A-CEFB-EEAA1C8B4EB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8"/>
            <a:ext cx="487363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Global Market Performance to 28 November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6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23" y="871845"/>
            <a:ext cx="10544678" cy="4835723"/>
          </a:xfrm>
          <a:prstGeom prst="rect">
            <a:avLst/>
          </a:prstGeom>
        </p:spPr>
      </p:pic>
      <p:pic>
        <p:nvPicPr>
          <p:cNvPr id="5" name="Slide 6_11">
            <a:hlinkClick r:id="" action="ppaction://media"/>
            <a:extLst>
              <a:ext uri="{FF2B5EF4-FFF2-40B4-BE49-F238E27FC236}">
                <a16:creationId xmlns:a16="http://schemas.microsoft.com/office/drawing/2014/main" id="{81D5C48A-7BD8-939B-220C-30DEBF3159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56352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SA Markets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7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7_11">
            <a:hlinkClick r:id="" action="ppaction://media"/>
            <a:extLst>
              <a:ext uri="{FF2B5EF4-FFF2-40B4-BE49-F238E27FC236}">
                <a16:creationId xmlns:a16="http://schemas.microsoft.com/office/drawing/2014/main" id="{BDF69217-F1CF-0AD3-8F2B-DF788BFE835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295233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Resources vs Financials vs Industrials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8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8_11">
            <a:hlinkClick r:id="" action="ppaction://media"/>
            <a:extLst>
              <a:ext uri="{FF2B5EF4-FFF2-40B4-BE49-F238E27FC236}">
                <a16:creationId xmlns:a16="http://schemas.microsoft.com/office/drawing/2014/main" id="{05956AE7-6412-1D0F-9E63-4CB7CB13AA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7"/>
            <a:ext cx="487362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Earnings per share and price-earnings ratios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7DE0E-AFB1-41FD-BC35-27DB61CA125F}" type="slidenum">
              <a:rPr lang="en-AU" smtClean="0"/>
              <a:pPr/>
              <a:t>9</a:t>
            </a:fld>
            <a:endParaRPr lang="en-AU" dirty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39" y="871845"/>
            <a:ext cx="9733045" cy="5478162"/>
          </a:xfrm>
          <a:prstGeom prst="rect">
            <a:avLst/>
          </a:prstGeom>
        </p:spPr>
      </p:pic>
      <p:pic>
        <p:nvPicPr>
          <p:cNvPr id="5" name="Slide 9_11">
            <a:hlinkClick r:id="" action="ppaction://media"/>
            <a:extLst>
              <a:ext uri="{FF2B5EF4-FFF2-40B4-BE49-F238E27FC236}">
                <a16:creationId xmlns:a16="http://schemas.microsoft.com/office/drawing/2014/main" id="{E67577CB-B954-B0FC-F236-3ED2E7FAFAB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6370638"/>
            <a:ext cx="487362" cy="48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D0BE899D656F4F900C353DFEB438A9" ma:contentTypeVersion="17" ma:contentTypeDescription="Create a new document." ma:contentTypeScope="" ma:versionID="68e28a9f61ca62cacf9aa433363aeea5">
  <xsd:schema xmlns:xsd="http://www.w3.org/2001/XMLSchema" xmlns:xs="http://www.w3.org/2001/XMLSchema" xmlns:p="http://schemas.microsoft.com/office/2006/metadata/properties" xmlns:ns2="ff354ffb-bc17-47f4-9a70-249669604fff" xmlns:ns3="b763cab6-2856-40d5-a12f-5571e3df90c4" targetNamespace="http://schemas.microsoft.com/office/2006/metadata/properties" ma:root="true" ma:fieldsID="2552bb79c3635a5f76639ab04b69866a" ns2:_="" ns3:_="">
    <xsd:import namespace="ff354ffb-bc17-47f4-9a70-249669604fff"/>
    <xsd:import namespace="b763cab6-2856-40d5-a12f-5571e3df9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354ffb-bc17-47f4-9a70-249669604f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887c0bd6-79dd-498b-a42c-d0c0f2a71d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63cab6-2856-40d5-a12f-5571e3df90c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03e009c-8d21-4ad3-984f-baa8bc2dfd14}" ma:internalName="TaxCatchAll" ma:showField="CatchAllData" ma:web="b763cab6-2856-40d5-a12f-5571e3df90c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f354ffb-bc17-47f4-9a70-249669604fff">
      <Terms xmlns="http://schemas.microsoft.com/office/infopath/2007/PartnerControls"/>
    </lcf76f155ced4ddcb4097134ff3c332f>
    <TaxCatchAll xmlns="b763cab6-2856-40d5-a12f-5571e3df90c4" xsi:nil="true"/>
  </documentManagement>
</p:properties>
</file>

<file path=customXml/itemProps1.xml><?xml version="1.0" encoding="utf-8"?>
<ds:datastoreItem xmlns:ds="http://schemas.openxmlformats.org/officeDocument/2006/customXml" ds:itemID="{5E01D446-BED0-4A2E-8BCB-783EF7D23663}">
  <ds:schemaRefs>
    <ds:schemaRef ds:uri="b763cab6-2856-40d5-a12f-5571e3df90c4"/>
    <ds:schemaRef ds:uri="ff354ffb-bc17-47f4-9a70-249669604fff"/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8886BB-A391-4307-BB1F-91F077B993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209FD7-BB04-4985-8BB2-BC151609F88B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b763cab6-2856-40d5-a12f-5571e3df90c4"/>
    <ds:schemaRef ds:uri="ff354ffb-bc17-47f4-9a70-249669604fff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2329</Words>
  <Application>Microsoft Office PowerPoint</Application>
  <PresentationFormat>Widescreen</PresentationFormat>
  <Paragraphs>234</Paragraphs>
  <Slides>35</Slides>
  <Notes>31</Notes>
  <HiddenSlides>0</HiddenSlides>
  <MMClips>34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Open Sans</vt:lpstr>
      <vt:lpstr>Office Theme</vt:lpstr>
      <vt:lpstr>PowerPoint Presentation</vt:lpstr>
      <vt:lpstr>Table of contents</vt:lpstr>
      <vt:lpstr>Asset Class Performance to 28 November 2025</vt:lpstr>
      <vt:lpstr>SA Equity Performance to 28 November 2025</vt:lpstr>
      <vt:lpstr>Commodities Performance to 28 November 2025</vt:lpstr>
      <vt:lpstr>Global Market Performance to 28 November 2025</vt:lpstr>
      <vt:lpstr>SA Markets</vt:lpstr>
      <vt:lpstr>Resources vs Financials vs Industrials</vt:lpstr>
      <vt:lpstr>Earnings per share and price-earnings ratios</vt:lpstr>
      <vt:lpstr>South African Volatility Index (SAVI)</vt:lpstr>
      <vt:lpstr>Exchange Rate overview (CPI - Best Fit)</vt:lpstr>
      <vt:lpstr>Interest rates and bond yields</vt:lpstr>
      <vt:lpstr>Bond Yields</vt:lpstr>
      <vt:lpstr>Equity Yields vs Interest Rates</vt:lpstr>
      <vt:lpstr>MSCI vs Earnings</vt:lpstr>
      <vt:lpstr>MSCI EM vs Earnings</vt:lpstr>
      <vt:lpstr>Global Markets Overview</vt:lpstr>
      <vt:lpstr>MSCI Relative Price-Earnings Ratios (Trailing)</vt:lpstr>
      <vt:lpstr>MSCI and SWIX Relative Price-Earnings Ratios (Trailing)</vt:lpstr>
      <vt:lpstr>Global market volatility</vt:lpstr>
      <vt:lpstr>Global Bonds</vt:lpstr>
      <vt:lpstr>SA Rand against the US Dollar, Pound &amp; Euro (12 months)</vt:lpstr>
      <vt:lpstr>SA Rand against the US Dollar, Pound &amp; Euro (5 years)</vt:lpstr>
      <vt:lpstr>Exchange Rates (USDZAR)</vt:lpstr>
      <vt:lpstr>Exchange Rates (GBPZAR)</vt:lpstr>
      <vt:lpstr>Exchange Rates (EURZAR)</vt:lpstr>
      <vt:lpstr>SA equities vs. global developed &amp; emerging markets (12 months)</vt:lpstr>
      <vt:lpstr>SA equities vs. global developed &amp; emerging markets (5 years)</vt:lpstr>
      <vt:lpstr>US Institute for Supply Management Index</vt:lpstr>
      <vt:lpstr>SA Purchasing Managers Index</vt:lpstr>
      <vt:lpstr>Gold Price (USD)</vt:lpstr>
      <vt:lpstr>Brent Crude Price per Barrel (USD)</vt:lpstr>
      <vt:lpstr>Platinum Price (USD)</vt:lpstr>
      <vt:lpstr>Conclusion</vt:lpstr>
      <vt:lpstr>Disclaimer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Alisha Naidoo</dc:creator>
  <cp:lastModifiedBy>Relebohile Phoofolo</cp:lastModifiedBy>
  <cp:revision>26</cp:revision>
  <dcterms:created xsi:type="dcterms:W3CDTF">2018-06-13T13:41:36Z</dcterms:created>
  <dcterms:modified xsi:type="dcterms:W3CDTF">2025-12-12T10:53:32Z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0x0101002CD0BE899D656F4F900C353DFEB438A9</vt:lpwstr>
  </property>
  <property fmtid="{D5CDD505-2E9C-101B-9397-08002B2CF9AE}" pid="3" name="MediaServiceImageTags">
    <vt:lpwstr/>
  </property>
</Properties>
</file>