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40"/>
  </p:notesMasterIdLst>
  <p:handoutMasterIdLst>
    <p:handoutMasterId r:id="rId41"/>
  </p:handout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FB6D06-8EEE-7F5F-F12D-C04162894BBC}" name="Hector Mokoatle" initials="HM" userId="S::HMokoatle@riscura.com::29764f48-d60c-4ec0-a53a-58699dc4e501" providerId="AD"/>
  <p188:author id="{806734A3-172B-98A3-41A2-21874EB586AD}" name="Ashleigh Hayward" initials="AH" userId="S::ahayward@riscura.com::17fb9638-8820-4dbd-92f3-03cac43ac8d6" providerId="AD"/>
  <p188:author id="{9D3DD0E4-D1B8-47EC-56BC-82B3968FFCD6}" name="Ashleigh Hayward" initials="AH" userId="S::AHayward@riscura.com::17fb9638-8820-4dbd-92f3-03cac43ac8d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A2B2D"/>
    <a:srgbClr val="E0E0E0"/>
    <a:srgbClr val="898B8C"/>
    <a:srgbClr val="6D6F7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9A6555-AB18-3D4B-8883-A2A60627CED4}" v="5" dt="2025-08-12T13:37:02.722"/>
    <p1510:client id="{5C4DA11B-DE70-4BF0-96AB-3707F4DE312B}" v="65" dt="2025-08-12T13:53:25.028"/>
    <p1510:client id="{9FABD8EE-AD16-4C39-B457-2CB61A869BA0}" v="67" dt="2025-08-12T06:11:16.594"/>
    <p1510:client id="{CF1B5594-2E7A-45F8-B26A-28A84B11DE08}" v="1" dt="2025-08-13T07:40:58.339"/>
    <p1510:client id="{EFFA1A18-4401-4495-0DB3-BA9BE595B0C5}" v="2" dt="2025-08-12T13:26:52.7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3680" autoAdjust="0"/>
  </p:normalViewPr>
  <p:slideViewPr>
    <p:cSldViewPr snapToGrid="0">
      <p:cViewPr varScale="1">
        <p:scale>
          <a:sx n="52" d="100"/>
          <a:sy n="52" d="100"/>
        </p:scale>
        <p:origin x="1843" y="5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688DCF-5876-4CD6-9283-58438C67093E}"/>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ZA"/>
          </a:p>
        </p:txBody>
      </p:sp>
      <p:sp>
        <p:nvSpPr>
          <p:cNvPr id="3" name="Date Placeholder 2">
            <a:extLst>
              <a:ext uri="{FF2B5EF4-FFF2-40B4-BE49-F238E27FC236}">
                <a16:creationId xmlns:a16="http://schemas.microsoft.com/office/drawing/2014/main" id="{3A9FDD43-7E6B-4D74-8B2C-31383FD3A402}"/>
              </a:ext>
            </a:extLst>
          </p:cNvPr>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B3595291-629A-4635-913A-90E43F38914D}" type="datetimeFigureOut">
              <a:rPr lang="en-ZA" smtClean="0"/>
              <a:t>2025-08-15</a:t>
            </a:fld>
            <a:endParaRPr lang="en-ZA"/>
          </a:p>
        </p:txBody>
      </p:sp>
      <p:sp>
        <p:nvSpPr>
          <p:cNvPr id="4" name="Footer Placeholder 3">
            <a:extLst>
              <a:ext uri="{FF2B5EF4-FFF2-40B4-BE49-F238E27FC236}">
                <a16:creationId xmlns:a16="http://schemas.microsoft.com/office/drawing/2014/main" id="{421BC261-5986-4880-9063-72E2077856C1}"/>
              </a:ext>
            </a:extLst>
          </p:cNvPr>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a:extLst>
              <a:ext uri="{FF2B5EF4-FFF2-40B4-BE49-F238E27FC236}">
                <a16:creationId xmlns:a16="http://schemas.microsoft.com/office/drawing/2014/main" id="{6DCCAEC4-8FCB-4A16-9F03-2716BFC708D7}"/>
              </a:ext>
            </a:extLst>
          </p:cNvPr>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37C4E964-58DB-472A-84E5-6BEED3A94BEF}" type="slidenum">
              <a:rPr lang="en-ZA" smtClean="0"/>
              <a:t>‹#›</a:t>
            </a:fld>
            <a:endParaRPr lang="en-ZA"/>
          </a:p>
        </p:txBody>
      </p:sp>
    </p:spTree>
    <p:extLst>
      <p:ext uri="{BB962C8B-B14F-4D97-AF65-F5344CB8AC3E}">
        <p14:creationId xmlns:p14="http://schemas.microsoft.com/office/powerpoint/2010/main" val="31197776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Header Placeholder 1">
            <a:extLst>
              <a:ext uri="{FF2B5EF4-FFF2-40B4-BE49-F238E27FC236}">
                <a16:creationId xmlns:a16="http://schemas.microsoft.com/office/drawing/2014/main" id="{4408F81F-B90A-4DF3-B85F-AE4614F87819}"/>
              </a:ext>
            </a:extLst>
          </p:cNvPr>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en-ZA"/>
          </a:p>
        </p:txBody>
      </p:sp>
      <p:sp>
        <p:nvSpPr>
          <p:cNvPr id="12" name="Date Placeholder 2">
            <a:extLst>
              <a:ext uri="{FF2B5EF4-FFF2-40B4-BE49-F238E27FC236}">
                <a16:creationId xmlns:a16="http://schemas.microsoft.com/office/drawing/2014/main" id="{A2FCD9EF-D4D4-48F1-A3AE-4F859B91F4A3}"/>
              </a:ext>
            </a:extLst>
          </p:cNvPr>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F59AC0C9-435C-4369-A66A-A3AF4E55202C}" type="datetimeFigureOut">
              <a:rPr lang="en-ZA" smtClean="0"/>
              <a:t>2025-08-15</a:t>
            </a:fld>
            <a:endParaRPr lang="en-ZA"/>
          </a:p>
        </p:txBody>
      </p:sp>
      <p:sp>
        <p:nvSpPr>
          <p:cNvPr id="13" name="Slide Image Placeholder 3">
            <a:extLst>
              <a:ext uri="{FF2B5EF4-FFF2-40B4-BE49-F238E27FC236}">
                <a16:creationId xmlns:a16="http://schemas.microsoft.com/office/drawing/2014/main" id="{8210BD62-7315-414B-8F90-CD523DA77B4F}"/>
              </a:ext>
            </a:extLst>
          </p:cNvPr>
          <p:cNvSpPr>
            <a:spLocks noGrp="1" noRot="1" noChangeAspect="1"/>
          </p:cNvSpPr>
          <p:nvPr>
            <p:ph type="sldImg" idx="2"/>
          </p:nvPr>
        </p:nvSpPr>
        <p:spPr>
          <a:xfrm>
            <a:off x="914400" y="512923"/>
            <a:ext cx="7314721" cy="4114530"/>
          </a:xfrm>
          <a:prstGeom prst="rect">
            <a:avLst/>
          </a:prstGeom>
          <a:noFill/>
          <a:ln w="12700">
            <a:solidFill>
              <a:prstClr val="black"/>
            </a:solidFill>
          </a:ln>
        </p:spPr>
        <p:txBody>
          <a:bodyPr vert="horz" lIns="91440" tIns="45720" rIns="91440" bIns="45720" rtlCol="0" anchor="ctr"/>
          <a:lstStyle/>
          <a:p>
            <a:endParaRPr lang="en-ZA"/>
          </a:p>
        </p:txBody>
      </p:sp>
      <p:sp>
        <p:nvSpPr>
          <p:cNvPr id="14" name="Notes Placeholder 4">
            <a:extLst>
              <a:ext uri="{FF2B5EF4-FFF2-40B4-BE49-F238E27FC236}">
                <a16:creationId xmlns:a16="http://schemas.microsoft.com/office/drawing/2014/main" id="{D3DC41A6-BF63-4C12-8909-210ED0DA5D19}"/>
              </a:ext>
            </a:extLst>
          </p:cNvPr>
          <p:cNvSpPr>
            <a:spLocks noGrp="1"/>
          </p:cNvSpPr>
          <p:nvPr>
            <p:ph type="body" sz="quarter" idx="3"/>
          </p:nvPr>
        </p:nvSpPr>
        <p:spPr>
          <a:xfrm>
            <a:off x="914400" y="4796286"/>
            <a:ext cx="7315200" cy="12044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5" name="Footer Placeholder 5">
            <a:extLst>
              <a:ext uri="{FF2B5EF4-FFF2-40B4-BE49-F238E27FC236}">
                <a16:creationId xmlns:a16="http://schemas.microsoft.com/office/drawing/2014/main" id="{F990247E-B3D0-44D4-8862-5618A528E650}"/>
              </a:ext>
            </a:extLst>
          </p:cNvPr>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ZA"/>
          </a:p>
        </p:txBody>
      </p:sp>
      <p:sp>
        <p:nvSpPr>
          <p:cNvPr id="16" name="Slide Number Placeholder 6">
            <a:extLst>
              <a:ext uri="{FF2B5EF4-FFF2-40B4-BE49-F238E27FC236}">
                <a16:creationId xmlns:a16="http://schemas.microsoft.com/office/drawing/2014/main" id="{7913F61D-DA17-4B5E-9B51-72C49AE42610}"/>
              </a:ext>
            </a:extLst>
          </p:cNvPr>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AE207FB2-CA90-4866-A4D0-D5F06EFBA81F}" type="slidenum">
              <a:rPr lang="en-ZA" smtClean="0"/>
              <a:t>‹#›</a:t>
            </a:fld>
            <a:endParaRPr lang="en-ZA"/>
          </a:p>
        </p:txBody>
      </p:sp>
    </p:spTree>
    <p:extLst>
      <p:ext uri="{BB962C8B-B14F-4D97-AF65-F5344CB8AC3E}">
        <p14:creationId xmlns:p14="http://schemas.microsoft.com/office/powerpoint/2010/main" val="1880431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algn="just"/>
            <a:r>
              <a:rPr lang="en-US" sz="1200" b="0" i="0" kern="1200" dirty="0">
                <a:solidFill>
                  <a:schemeClr val="tx1"/>
                </a:solidFill>
                <a:effectLst/>
                <a:latin typeface="+mn-lt"/>
                <a:ea typeface="+mn-ea"/>
                <a:cs typeface="+mn-cs"/>
              </a:rPr>
              <a:t>Global equity markets maintained a positive tone in July, with global equities advancing amid improving risk sentiment and easing trade tensions. The MSCI World index gained 1.29% for the month, pushing year-to-date (YTD) returns into double digits at 10.88%. The US reached agreements with Japan and the European Union, setting a 15% tariff rate on imports, which, while higher than pre-Trump rates, reduced fears of an escalating trade war. The IMF raised its 2025 global economic growth forecast to a range between 2.7% and 3.0%, with stronger projections for major economies.</a:t>
            </a:r>
          </a:p>
          <a:p>
            <a:pPr algn="just"/>
            <a:endParaRPr lang="en-ZA" dirty="0">
              <a:solidFill>
                <a:srgbClr val="494A4B"/>
              </a:solidFill>
            </a:endParaRPr>
          </a:p>
          <a:p>
            <a:r>
              <a:rPr lang="en-US" dirty="0">
                <a:ea typeface="Calibri"/>
                <a:cs typeface="+mn-lt"/>
              </a:rPr>
              <a:t>United States(US) equity markets reached new all-time highs, with the S&amp;P 500 gaining 2.2%, the Nasdaq Composite advancing 3.7%, while the Dow Jones lagged with a modest 0.2% gain for the month of July. Technology stocks led the market, with strong earnings from semiconductor and AI-related companies buoying sentiment.</a:t>
            </a:r>
            <a:br>
              <a:rPr lang="en-US" dirty="0">
                <a:ea typeface="Calibri"/>
                <a:cs typeface="+mn-lt"/>
              </a:rPr>
            </a:br>
            <a:r>
              <a:rPr lang="en-US" dirty="0">
                <a:ea typeface="Calibri"/>
                <a:cs typeface="+mn-lt"/>
              </a:rPr>
              <a:t> </a:t>
            </a:r>
            <a:br>
              <a:rPr lang="en-US" dirty="0">
                <a:ea typeface="Calibri"/>
                <a:cs typeface="+mn-lt"/>
              </a:rPr>
            </a:br>
            <a:r>
              <a:rPr lang="en-US" dirty="0">
                <a:solidFill>
                  <a:srgbClr val="333333"/>
                </a:solidFill>
              </a:rPr>
              <a:t>On a total return basis, SA inflation-linked bonds and nominal bonds were up for the month of July</a:t>
            </a:r>
            <a:r>
              <a:rPr lang="en-US" dirty="0"/>
              <a:t>. </a:t>
            </a:r>
            <a:endParaRPr lang="en-US" dirty="0">
              <a:solidFill>
                <a:srgbClr val="444444"/>
              </a:solidFill>
            </a:endParaRPr>
          </a:p>
          <a:p>
            <a:r>
              <a:rPr lang="en-US" dirty="0"/>
              <a:t>The ALBI strengthened by +2.7%, while inflation-linked bonds as measured by the Barclays ILB index increased by +0.6%. </a:t>
            </a:r>
            <a:endParaRPr lang="en-US" dirty="0">
              <a:solidFill>
                <a:srgbClr val="444444"/>
              </a:solidFill>
            </a:endParaRPr>
          </a:p>
          <a:p>
            <a:endParaRPr lang="en-US" dirty="0">
              <a:solidFill>
                <a:srgbClr val="444444"/>
              </a:solidFill>
            </a:endParaRPr>
          </a:p>
          <a:p>
            <a:r>
              <a:rPr lang="en-US" dirty="0"/>
              <a:t>South African listed property posted a stellar gain for the month of July coming in at +4.8%. </a:t>
            </a:r>
            <a:endParaRPr lang="en-US" dirty="0">
              <a:solidFill>
                <a:srgbClr val="444444"/>
              </a:solidFill>
            </a:endParaRPr>
          </a:p>
          <a:p>
            <a:endParaRPr lang="en-US" dirty="0">
              <a:solidFill>
                <a:srgbClr val="444444"/>
              </a:solidFill>
            </a:endParaRPr>
          </a:p>
          <a:p>
            <a:r>
              <a:rPr lang="en-US" dirty="0"/>
              <a:t>In Rand terms, Developed Market (DM) Equities returned +3.1% in July, while Emerging Market (EM) Equities outperformed with a gain of +3.7%.</a:t>
            </a:r>
            <a:endParaRPr lang="en-US" dirty="0">
              <a:solidFill>
                <a:srgbClr val="444444"/>
              </a:solidFill>
            </a:endParaRPr>
          </a:p>
          <a:p>
            <a:endParaRPr lang="en-US" dirty="0">
              <a:solidFill>
                <a:srgbClr val="444444"/>
              </a:solidFill>
            </a:endParaRPr>
          </a:p>
          <a:p>
            <a:r>
              <a:rPr lang="en-US" dirty="0"/>
              <a:t>Africa Equity, in Rand terms, gained +9.3% for the month of July. </a:t>
            </a:r>
            <a:endParaRPr lang="en-US" dirty="0">
              <a:solidFill>
                <a:srgbClr val="444444"/>
              </a:solidFill>
            </a:endParaRPr>
          </a:p>
          <a:p>
            <a:r>
              <a:rPr lang="en-US" dirty="0"/>
              <a:t>The USD/ZAR exchange rate strengthened and ended the month at R18.08</a:t>
            </a:r>
            <a:r>
              <a:rPr lang="en-ZA" dirty="0">
                <a:solidFill>
                  <a:srgbClr val="444444"/>
                </a:solidFill>
              </a:rPr>
              <a:t>.</a:t>
            </a:r>
            <a:endParaRPr lang="en-US" dirty="0">
              <a:solidFill>
                <a:srgbClr val="444444"/>
              </a:solidFill>
              <a:ea typeface="Calibri"/>
              <a:cs typeface="Calibri"/>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a:t>
            </a:fld>
            <a:endParaRPr lang="en-ZA"/>
          </a:p>
        </p:txBody>
      </p:sp>
    </p:spTree>
    <p:extLst>
      <p:ext uri="{BB962C8B-B14F-4D97-AF65-F5344CB8AC3E}">
        <p14:creationId xmlns:p14="http://schemas.microsoft.com/office/powerpoint/2010/main" val="35540926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In July, there was a Monetary Policy Meeting (MPC) held on the 31 July 2025 and the repo rate therefore went down to 7.0%.</a:t>
            </a:r>
          </a:p>
          <a:p>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12</a:t>
            </a:fld>
            <a:endParaRPr lang="en-ZA"/>
          </a:p>
        </p:txBody>
      </p:sp>
    </p:spTree>
    <p:extLst>
      <p:ext uri="{BB962C8B-B14F-4D97-AF65-F5344CB8AC3E}">
        <p14:creationId xmlns:p14="http://schemas.microsoft.com/office/powerpoint/2010/main" val="2279080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The yield on the nominal 2-year R186 bond closed July at 7.7%, with longer-dated yields, such as the R2048, expiring in 23 year’s time, posting 10.8% for the month. </a:t>
            </a:r>
          </a:p>
          <a:p>
            <a:endParaRPr lang="en-US" dirty="0">
              <a:ea typeface="Calibri"/>
              <a:cs typeface="Calibri"/>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13</a:t>
            </a:fld>
            <a:endParaRPr lang="en-ZA"/>
          </a:p>
        </p:txBody>
      </p:sp>
    </p:spTree>
    <p:extLst>
      <p:ext uri="{BB962C8B-B14F-4D97-AF65-F5344CB8AC3E}">
        <p14:creationId xmlns:p14="http://schemas.microsoft.com/office/powerpoint/2010/main" val="585777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This chart depicts equity earnings yields, shown by the yellow line, relative to bond yields as shown by the red line. ​</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a:t>
            </a:r>
          </a:p>
          <a:p>
            <a:pPr rtl="0" fontAlgn="base"/>
            <a:r>
              <a:rPr lang="en-US" sz="1200" b="0" i="0" u="none" strike="noStrike" kern="1200" dirty="0">
                <a:solidFill>
                  <a:schemeClr val="tx1"/>
                </a:solidFill>
                <a:effectLst/>
                <a:latin typeface="+mn-lt"/>
                <a:ea typeface="+mn-ea"/>
                <a:cs typeface="+mn-cs"/>
              </a:rPr>
              <a:t>In July, the R186 bond yield decreased and equity yields decreased. The gap between the two has widened over time, with the R186 nominal bond offering more value relative to the FTSE JSE All-Share Index. ​</a:t>
            </a:r>
            <a:r>
              <a:rPr lang="en-US" sz="1200" b="0" i="0" kern="1200" dirty="0">
                <a:solidFill>
                  <a:schemeClr val="tx1"/>
                </a:solidFill>
                <a:effectLst/>
                <a:latin typeface="+mn-lt"/>
                <a:ea typeface="+mn-ea"/>
                <a:cs typeface="+mn-cs"/>
              </a:rPr>
              <a:t>​</a:t>
            </a:r>
          </a:p>
          <a:p>
            <a:pPr rtl="0" fontAlgn="base"/>
            <a:r>
              <a:rPr lang="en-ZA" sz="1200" b="0" i="0" u="none" strike="noStrike" kern="1200" dirty="0">
                <a:solidFill>
                  <a:schemeClr val="tx1"/>
                </a:solidFill>
                <a:effectLst/>
                <a:latin typeface="+mn-lt"/>
                <a:ea typeface="+mn-ea"/>
                <a:cs typeface="+mn-cs"/>
              </a:rPr>
              <a:t>​</a:t>
            </a:r>
            <a:endParaRPr lang="en-US" sz="1200" b="0" i="0" kern="1200" dirty="0">
              <a:solidFill>
                <a:schemeClr val="tx1"/>
              </a:solidFill>
              <a:effectLst/>
              <a:latin typeface="+mn-lt"/>
              <a:ea typeface="+mn-ea"/>
              <a:cs typeface="+mn-cs"/>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14</a:t>
            </a:fld>
            <a:endParaRPr lang="en-ZA"/>
          </a:p>
        </p:txBody>
      </p:sp>
    </p:spTree>
    <p:extLst>
      <p:ext uri="{BB962C8B-B14F-4D97-AF65-F5344CB8AC3E}">
        <p14:creationId xmlns:p14="http://schemas.microsoft.com/office/powerpoint/2010/main" val="42242011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compares the MSCI World Index, Developed Markets, price growth with the earnings growth of the underlying companies within the index over time. </a:t>
            </a:r>
            <a:endParaRPr lang="en-US">
              <a:solidFill>
                <a:srgbClr val="444444"/>
              </a:solidFill>
            </a:endParaRPr>
          </a:p>
          <a:p>
            <a:endParaRPr lang="en-US">
              <a:solidFill>
                <a:srgbClr val="444444"/>
              </a:solidFill>
            </a:endParaRPr>
          </a:p>
          <a:p>
            <a:r>
              <a:rPr lang="en-US"/>
              <a:t>The price index continues to rise as US tech companies lead the way, with an upward jump movement over July. </a:t>
            </a:r>
            <a:endParaRPr lang="en-US">
              <a:solidFill>
                <a:srgbClr val="444444"/>
              </a:solidFill>
            </a:endParaRPr>
          </a:p>
          <a:p>
            <a:endParaRPr lang="en-US">
              <a:solidFill>
                <a:srgbClr val="444444"/>
              </a:solidFill>
            </a:endParaRPr>
          </a:p>
          <a:p>
            <a:r>
              <a:rPr lang="en-US"/>
              <a:t>The earnings of the index has remained relatively stable over the past 12-18 months, with a more recent uptick over from November.</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15</a:t>
            </a:fld>
            <a:endParaRPr lang="en-ZA"/>
          </a:p>
        </p:txBody>
      </p:sp>
    </p:spTree>
    <p:extLst>
      <p:ext uri="{BB962C8B-B14F-4D97-AF65-F5344CB8AC3E}">
        <p14:creationId xmlns:p14="http://schemas.microsoft.com/office/powerpoint/2010/main" val="1261420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compares the MSCI Emerging Markets Index price growth with the growth of its earnings per share over time. </a:t>
            </a:r>
            <a:endParaRPr lang="en-US">
              <a:solidFill>
                <a:srgbClr val="444444"/>
              </a:solidFill>
            </a:endParaRPr>
          </a:p>
          <a:p>
            <a:endParaRPr lang="en-US">
              <a:solidFill>
                <a:srgbClr val="444444"/>
              </a:solidFill>
            </a:endParaRPr>
          </a:p>
          <a:p>
            <a:r>
              <a:rPr lang="en-US"/>
              <a:t>The price growth increased significantly over the month of July within the MSCI Emerging Market space. </a:t>
            </a:r>
            <a:endParaRPr lang="en-US">
              <a:solidFill>
                <a:srgbClr val="444444"/>
              </a:solidFill>
            </a:endParaRPr>
          </a:p>
          <a:p>
            <a:r>
              <a:rPr lang="en-US"/>
              <a:t>Earnings per share decreased over July.</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16</a:t>
            </a:fld>
            <a:endParaRPr lang="en-ZA"/>
          </a:p>
        </p:txBody>
      </p:sp>
    </p:spTree>
    <p:extLst>
      <p:ext uri="{BB962C8B-B14F-4D97-AF65-F5344CB8AC3E}">
        <p14:creationId xmlns:p14="http://schemas.microsoft.com/office/powerpoint/2010/main" val="2390961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depicts the long-term performance of various MSCI indices. </a:t>
            </a:r>
            <a:endParaRPr lang="en-US">
              <a:solidFill>
                <a:srgbClr val="444444"/>
              </a:solidFill>
            </a:endParaRPr>
          </a:p>
          <a:p>
            <a:endParaRPr lang="en-US">
              <a:solidFill>
                <a:srgbClr val="444444"/>
              </a:solidFill>
            </a:endParaRPr>
          </a:p>
          <a:p>
            <a:r>
              <a:rPr lang="en-US"/>
              <a:t>The long-term trend remains in place: Developed and Emerging Markets outperform Frontier and Emerging Frontier African markets. </a:t>
            </a:r>
            <a:endParaRPr lang="en-US">
              <a:solidFill>
                <a:srgbClr val="444444"/>
              </a:solidFill>
            </a:endParaRPr>
          </a:p>
          <a:p>
            <a:r>
              <a:rPr lang="en-US"/>
              <a:t>For the approximate 16-year period under consideration, the Frontier Markets and the Africa ex. SA indices have been flat-to-negative, though in recent months, Frontier Markets returns have turned positive </a:t>
            </a: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17</a:t>
            </a:fld>
            <a:endParaRPr lang="en-ZA"/>
          </a:p>
        </p:txBody>
      </p:sp>
    </p:spTree>
    <p:extLst>
      <p:ext uri="{BB962C8B-B14F-4D97-AF65-F5344CB8AC3E}">
        <p14:creationId xmlns:p14="http://schemas.microsoft.com/office/powerpoint/2010/main" val="4150096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In this chart we depict the price-earnings or PE ratios for various MSCI Indices using the past 12 months earnings i.e., trailing earnings. </a:t>
            </a:r>
            <a:endParaRPr lang="en-US">
              <a:solidFill>
                <a:srgbClr val="444444"/>
              </a:solidFill>
            </a:endParaRPr>
          </a:p>
          <a:p>
            <a:endParaRPr lang="en-US">
              <a:solidFill>
                <a:srgbClr val="444444"/>
              </a:solidFill>
            </a:endParaRPr>
          </a:p>
          <a:p>
            <a:r>
              <a:rPr lang="en-US"/>
              <a:t>With the overall market movements observed in July, the MSCI World and MSCI EFM Africa ex-ZA P/E ratios increased slightly; while the MSCI FM and MSCI EM dropped slightly . </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18</a:t>
            </a:fld>
            <a:endParaRPr lang="en-ZA"/>
          </a:p>
        </p:txBody>
      </p:sp>
    </p:spTree>
    <p:extLst>
      <p:ext uri="{BB962C8B-B14F-4D97-AF65-F5344CB8AC3E}">
        <p14:creationId xmlns:p14="http://schemas.microsoft.com/office/powerpoint/2010/main" val="24527327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Here we depict the trailing price-earnings or PE ratios for the various MSCI Indices shown in the previous slide and now include the SWIX index as shown by the blue line. </a:t>
            </a:r>
            <a:endParaRPr lang="en-US">
              <a:solidFill>
                <a:srgbClr val="444444"/>
              </a:solidFill>
            </a:endParaRPr>
          </a:p>
          <a:p>
            <a:endParaRPr lang="en-US">
              <a:solidFill>
                <a:srgbClr val="444444"/>
              </a:solidFill>
            </a:endParaRPr>
          </a:p>
          <a:p>
            <a:r>
              <a:rPr lang="en-US"/>
              <a:t>As we overlay the SWIX to the previous graph, we can see that the PE ratio of the SWIX broadly follows suit with its EFM counterpart, although currently, the MSCI EFM Africa index is trading at a discount relative to SWIX.</a:t>
            </a: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19</a:t>
            </a:fld>
            <a:endParaRPr lang="en-ZA"/>
          </a:p>
        </p:txBody>
      </p:sp>
    </p:spTree>
    <p:extLst>
      <p:ext uri="{BB962C8B-B14F-4D97-AF65-F5344CB8AC3E}">
        <p14:creationId xmlns:p14="http://schemas.microsoft.com/office/powerpoint/2010/main" val="3119783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VIX, a real-time index that tracks market sentiment (fear and greed) relating to the S&amp;P 500. </a:t>
            </a:r>
            <a:endParaRPr lang="en-US">
              <a:solidFill>
                <a:srgbClr val="444444"/>
              </a:solidFill>
            </a:endParaRPr>
          </a:p>
          <a:p>
            <a:r>
              <a:rPr lang="en-US"/>
              <a:t>A low VIX typically implies less market uncertainty, and improved investor confidence in the short-term. </a:t>
            </a:r>
            <a:endParaRPr lang="en-US">
              <a:solidFill>
                <a:srgbClr val="444444"/>
              </a:solidFill>
            </a:endParaRPr>
          </a:p>
          <a:p>
            <a:r>
              <a:rPr lang="en-US"/>
              <a:t>A rising and/or high VIX reading implies the opposite. </a:t>
            </a:r>
            <a:endParaRPr lang="en-US">
              <a:solidFill>
                <a:srgbClr val="444444"/>
              </a:solidFill>
            </a:endParaRPr>
          </a:p>
          <a:p>
            <a:endParaRPr lang="en-US">
              <a:solidFill>
                <a:srgbClr val="444444"/>
              </a:solidFill>
            </a:endParaRPr>
          </a:p>
          <a:p>
            <a:r>
              <a:rPr lang="en-US"/>
              <a:t>The VIX decreased over the month, from 16.73 in June to 16.72 in July.</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20</a:t>
            </a:fld>
            <a:endParaRPr lang="en-ZA"/>
          </a:p>
        </p:txBody>
      </p:sp>
    </p:spTree>
    <p:extLst>
      <p:ext uri="{BB962C8B-B14F-4D97-AF65-F5344CB8AC3E}">
        <p14:creationId xmlns:p14="http://schemas.microsoft.com/office/powerpoint/2010/main" val="27444114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Bloomberg Barclays Global Aggregate Bond Index (</a:t>
            </a:r>
            <a:r>
              <a:rPr lang="en-US" err="1"/>
              <a:t>BarCap</a:t>
            </a:r>
            <a:r>
              <a:rPr lang="en-US"/>
              <a:t> GABI) decreased by -1.5% in USD terms over July. </a:t>
            </a:r>
            <a:endParaRPr lang="en-US">
              <a:solidFill>
                <a:srgbClr val="444444"/>
              </a:solidFill>
            </a:endParaRPr>
          </a:p>
          <a:p>
            <a:r>
              <a:rPr lang="en-US"/>
              <a:t>On a 12-month view, it has increased by +4.4%.</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21</a:t>
            </a:fld>
            <a:endParaRPr lang="en-ZA"/>
          </a:p>
        </p:txBody>
      </p:sp>
    </p:spTree>
    <p:extLst>
      <p:ext uri="{BB962C8B-B14F-4D97-AF65-F5344CB8AC3E}">
        <p14:creationId xmlns:p14="http://schemas.microsoft.com/office/powerpoint/2010/main" val="2221382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t>From a market’s perspective, South African equities as measured by the FTSE/JSE All Share Index posted a gain of </a:t>
            </a:r>
            <a:r>
              <a:rPr lang="en-US" dirty="0">
                <a:solidFill>
                  <a:srgbClr val="00B050"/>
                </a:solidFill>
              </a:rPr>
              <a:t>+2.3%. </a:t>
            </a:r>
            <a:endParaRPr lang="en-US" dirty="0">
              <a:solidFill>
                <a:srgbClr val="444444"/>
              </a:solidFill>
            </a:endParaRPr>
          </a:p>
          <a:p>
            <a:endParaRPr lang="en-US" dirty="0">
              <a:solidFill>
                <a:srgbClr val="444444"/>
              </a:solidFill>
            </a:endParaRPr>
          </a:p>
          <a:p>
            <a:r>
              <a:rPr lang="en-US" dirty="0"/>
              <a:t>Within equities; Industrials gained +1.2%, Financials gained +1.3%, </a:t>
            </a:r>
            <a:r>
              <a:rPr lang="en-US" dirty="0">
                <a:solidFill>
                  <a:srgbClr val="444444"/>
                </a:solidFill>
              </a:rPr>
              <a:t>whilst Resources gained 5.1%.</a:t>
            </a:r>
            <a:endParaRPr lang="en-US" dirty="0">
              <a:solidFill>
                <a:srgbClr val="444444"/>
              </a:solidFill>
              <a:ea typeface="Calibri"/>
              <a:cs typeface="Calibri"/>
            </a:endParaRPr>
          </a:p>
          <a:p>
            <a:endParaRPr lang="en-US" dirty="0">
              <a:solidFill>
                <a:srgbClr val="444444"/>
              </a:solidFill>
            </a:endParaRPr>
          </a:p>
          <a:p>
            <a:r>
              <a:rPr lang="en-US" dirty="0"/>
              <a:t>On a market </a:t>
            </a:r>
            <a:r>
              <a:rPr lang="en-US" dirty="0" err="1"/>
              <a:t>capitalisation</a:t>
            </a:r>
            <a:r>
              <a:rPr lang="en-US" dirty="0"/>
              <a:t> basis, the All Share Top 40 increased by +2.3%, while the All Share Small Cap increased by +3.1%. </a:t>
            </a:r>
          </a:p>
          <a:p>
            <a:endParaRPr lang="en-US" dirty="0"/>
          </a:p>
          <a:p>
            <a:r>
              <a:rPr lang="en-US" dirty="0"/>
              <a:t>The All Share Mid Cap Index gained +3.3%, over July. </a:t>
            </a:r>
            <a:endParaRPr lang="en-US" dirty="0">
              <a:ea typeface="Calibri"/>
              <a:cs typeface="Calibri"/>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4</a:t>
            </a:fld>
            <a:endParaRPr lang="en-ZA"/>
          </a:p>
        </p:txBody>
      </p:sp>
    </p:spTree>
    <p:extLst>
      <p:ext uri="{BB962C8B-B14F-4D97-AF65-F5344CB8AC3E}">
        <p14:creationId xmlns:p14="http://schemas.microsoft.com/office/powerpoint/2010/main" val="10969397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depicts the performance of the South African Rand against the US Dollar, Great British Pound and the Euro over the 12 months to end July 2025. </a:t>
            </a:r>
            <a:endParaRPr lang="en-US">
              <a:solidFill>
                <a:srgbClr val="444444"/>
              </a:solidFill>
            </a:endParaRPr>
          </a:p>
          <a:p>
            <a:r>
              <a:rPr lang="en-US"/>
              <a:t>Over the 12-month period, the Rand dipped at the beginning of July, but it is seeing a recovery into the rest of 2025. The Rand ended the period stronger against USD. The Rand is weaker against the Euro and Pound than it was 12 months ago. </a:t>
            </a: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22</a:t>
            </a:fld>
            <a:endParaRPr lang="en-ZA"/>
          </a:p>
        </p:txBody>
      </p:sp>
    </p:spTree>
    <p:extLst>
      <p:ext uri="{BB962C8B-B14F-4D97-AF65-F5344CB8AC3E}">
        <p14:creationId xmlns:p14="http://schemas.microsoft.com/office/powerpoint/2010/main" val="41942833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Here we see the 5-year performance of the local currency against the US Dollar, Pound and Euro. </a:t>
            </a:r>
            <a:endParaRPr lang="en-US">
              <a:solidFill>
                <a:srgbClr val="444444"/>
              </a:solidFill>
            </a:endParaRPr>
          </a:p>
          <a:p>
            <a:endParaRPr lang="en-US">
              <a:solidFill>
                <a:srgbClr val="444444"/>
              </a:solidFill>
            </a:endParaRPr>
          </a:p>
          <a:p>
            <a:r>
              <a:rPr lang="en-US"/>
              <a:t>On this time-frame, the Rand is weaker against all major currencies over this period. </a:t>
            </a:r>
            <a:endParaRPr lang="en-US">
              <a:solidFill>
                <a:srgbClr val="444444"/>
              </a:solidFill>
            </a:endParaRPr>
          </a:p>
          <a:p>
            <a:endParaRPr lang="en-US">
              <a:solidFill>
                <a:srgbClr val="444444"/>
              </a:solidFill>
            </a:endParaRPr>
          </a:p>
          <a:p>
            <a:r>
              <a:rPr lang="en-US"/>
              <a:t> </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23</a:t>
            </a:fld>
            <a:endParaRPr lang="en-ZA"/>
          </a:p>
        </p:txBody>
      </p:sp>
    </p:spTree>
    <p:extLst>
      <p:ext uri="{BB962C8B-B14F-4D97-AF65-F5344CB8AC3E}">
        <p14:creationId xmlns:p14="http://schemas.microsoft.com/office/powerpoint/2010/main" val="16767471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long-term performance of the Rand/US Dollar exchange rate. </a:t>
            </a:r>
            <a:endParaRPr lang="en-US">
              <a:solidFill>
                <a:srgbClr val="444444"/>
              </a:solidFill>
            </a:endParaRPr>
          </a:p>
          <a:p>
            <a:endParaRPr lang="en-US">
              <a:solidFill>
                <a:srgbClr val="444444"/>
              </a:solidFill>
            </a:endParaRPr>
          </a:p>
          <a:p>
            <a:r>
              <a:rPr lang="en-US">
                <a:solidFill>
                  <a:srgbClr val="424242"/>
                </a:solidFill>
              </a:rPr>
              <a:t>The local currency depreciated by 1.6% against the US Dollar over July 2025; it is 2.3% weaker against the US Dollar relative to 12 months ago.</a:t>
            </a:r>
            <a:endParaRPr lang="en-US">
              <a:solidFill>
                <a:srgbClr val="424242"/>
              </a:solidFill>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24</a:t>
            </a:fld>
            <a:endParaRPr lang="en-ZA"/>
          </a:p>
        </p:txBody>
      </p:sp>
    </p:spTree>
    <p:extLst>
      <p:ext uri="{BB962C8B-B14F-4D97-AF65-F5344CB8AC3E}">
        <p14:creationId xmlns:p14="http://schemas.microsoft.com/office/powerpoint/2010/main" val="36271082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long-term performance of the Rand/British Pound exchange rate. </a:t>
            </a:r>
            <a:endParaRPr lang="en-US">
              <a:solidFill>
                <a:srgbClr val="444444"/>
              </a:solidFill>
            </a:endParaRPr>
          </a:p>
          <a:p>
            <a:endParaRPr lang="en-US">
              <a:solidFill>
                <a:srgbClr val="444444"/>
              </a:solidFill>
            </a:endParaRPr>
          </a:p>
          <a:p>
            <a:r>
              <a:rPr lang="en-US">
                <a:solidFill>
                  <a:srgbClr val="424242"/>
                </a:solidFill>
              </a:rPr>
              <a:t>The local currency depreciated by 0.1% against the British Pound over July 2025; it is 3.9% weaker against the British Pound relative to 12 months ago</a:t>
            </a:r>
            <a:endParaRPr lang="en-US">
              <a:solidFill>
                <a:srgbClr val="424242"/>
              </a:solidFill>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25</a:t>
            </a:fld>
            <a:endParaRPr lang="en-ZA"/>
          </a:p>
        </p:txBody>
      </p:sp>
    </p:spTree>
    <p:extLst>
      <p:ext uri="{BB962C8B-B14F-4D97-AF65-F5344CB8AC3E}">
        <p14:creationId xmlns:p14="http://schemas.microsoft.com/office/powerpoint/2010/main" val="40394571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Long-Term EUR/ZAR Performance</a:t>
            </a:r>
            <a:br>
              <a:rPr lang="en-US">
                <a:cs typeface="+mn-lt"/>
              </a:rPr>
            </a:br>
            <a:r>
              <a:rPr lang="en-US"/>
              <a:t>The South African Rand </a:t>
            </a:r>
            <a:r>
              <a:rPr lang="en-ZA"/>
              <a:t>depreciated </a:t>
            </a:r>
            <a:r>
              <a:rPr lang="en-US"/>
              <a:t>by </a:t>
            </a:r>
            <a:r>
              <a:rPr lang="en-ZA" b="0" i="0" u="none" strike="noStrike">
                <a:solidFill>
                  <a:srgbClr val="A50E0E"/>
                </a:solidFill>
                <a:effectLst/>
                <a:latin typeface="Rubik"/>
              </a:rPr>
              <a:t>-0</a:t>
            </a:r>
            <a:r>
              <a:rPr lang="en-ZA">
                <a:solidFill>
                  <a:srgbClr val="A50E0E"/>
                </a:solidFill>
                <a:latin typeface="Rubik"/>
              </a:rPr>
              <a:t>.3</a:t>
            </a:r>
            <a:r>
              <a:rPr lang="en-US"/>
              <a:t>% against the Euro during July 2025. Over the last 12 months, the Rand is 5.6% stronger versus the Euro.</a:t>
            </a:r>
            <a:endParaRPr lang="en-US">
              <a:ea typeface="Calibri"/>
              <a:cs typeface="Calibri"/>
            </a:endParaRPr>
          </a:p>
          <a:p>
            <a:endParaRPr lang="en-US">
              <a:solidFill>
                <a:srgbClr val="000000"/>
              </a:solidFill>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26</a:t>
            </a:fld>
            <a:endParaRPr lang="en-ZA"/>
          </a:p>
        </p:txBody>
      </p:sp>
    </p:spTree>
    <p:extLst>
      <p:ext uri="{BB962C8B-B14F-4D97-AF65-F5344CB8AC3E}">
        <p14:creationId xmlns:p14="http://schemas.microsoft.com/office/powerpoint/2010/main" val="9216989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depicts the 12-month performance of the All-Share Index, MSCI World and the MSCI Emerging Markets Indices in Rand terms. </a:t>
            </a:r>
            <a:endParaRPr lang="en-US">
              <a:solidFill>
                <a:srgbClr val="444444"/>
              </a:solidFill>
            </a:endParaRPr>
          </a:p>
          <a:p>
            <a:endParaRPr lang="en-US">
              <a:solidFill>
                <a:srgbClr val="444444"/>
              </a:solidFill>
            </a:endParaRPr>
          </a:p>
          <a:p>
            <a:r>
              <a:rPr lang="en-US"/>
              <a:t>The All-Share Index boasts the highest gain relative to the MSCI World and Emerging markets over a 12-month period. </a:t>
            </a: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27</a:t>
            </a:fld>
            <a:endParaRPr lang="en-ZA"/>
          </a:p>
        </p:txBody>
      </p:sp>
    </p:spTree>
    <p:extLst>
      <p:ext uri="{BB962C8B-B14F-4D97-AF65-F5344CB8AC3E}">
        <p14:creationId xmlns:p14="http://schemas.microsoft.com/office/powerpoint/2010/main" val="42191535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On this chart we see the performance of the indices shown in the previous slide over the 5 years to end July 2025. </a:t>
            </a:r>
            <a:endParaRPr lang="en-US">
              <a:solidFill>
                <a:srgbClr val="444444"/>
              </a:solidFill>
            </a:endParaRPr>
          </a:p>
          <a:p>
            <a:endParaRPr lang="en-US">
              <a:solidFill>
                <a:srgbClr val="444444"/>
              </a:solidFill>
            </a:endParaRPr>
          </a:p>
          <a:p>
            <a:r>
              <a:rPr lang="en-US"/>
              <a:t>On this time-frame, the MSCI EM Index is the relative laggard as of end July. </a:t>
            </a:r>
            <a:endParaRPr lang="en-US">
              <a:solidFill>
                <a:srgbClr val="444444"/>
              </a:solidFill>
            </a:endParaRPr>
          </a:p>
          <a:p>
            <a:endParaRPr lang="en-US">
              <a:solidFill>
                <a:srgbClr val="444444"/>
              </a:solidFill>
            </a:endParaRPr>
          </a:p>
          <a:p>
            <a:r>
              <a:rPr lang="en-US"/>
              <a:t>The All-Share Index in Rand terms continues to lead. </a:t>
            </a:r>
            <a:endParaRPr lang="en-US">
              <a:solidFill>
                <a:srgbClr val="444444"/>
              </a:solidFill>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28</a:t>
            </a:fld>
            <a:endParaRPr lang="en-ZA"/>
          </a:p>
        </p:txBody>
      </p:sp>
    </p:spTree>
    <p:extLst>
      <p:ext uri="{BB962C8B-B14F-4D97-AF65-F5344CB8AC3E}">
        <p14:creationId xmlns:p14="http://schemas.microsoft.com/office/powerpoint/2010/main" val="701988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solidFill>
                  <a:srgbClr val="424242"/>
                </a:solidFill>
              </a:rPr>
              <a:t>The ISM Manufacturing PMI decreased slightly from 49.0 in June to 48.0 in July 2025</a:t>
            </a:r>
            <a:endParaRPr lang="en-US">
              <a:ea typeface="Calibri"/>
              <a:cs typeface="Calibri"/>
            </a:endParaRPr>
          </a:p>
          <a:p>
            <a:endParaRPr lang="en-US">
              <a:solidFill>
                <a:srgbClr val="444444"/>
              </a:solidFill>
            </a:endParaRPr>
          </a:p>
          <a:p>
            <a:r>
              <a:rPr lang="en-US"/>
              <a:t>This means that the manufacturing segment of the US economy remains in an economic contraction phase. </a:t>
            </a:r>
            <a:endParaRPr lang="en-US">
              <a:solidFill>
                <a:srgbClr val="444444"/>
              </a:solidFill>
            </a:endParaRPr>
          </a:p>
          <a:p>
            <a:r>
              <a:rPr lang="en-US"/>
              <a:t>A reading of this index of 50 or above implies economic expansion, while a reading of below 50 implies economic contraction. </a:t>
            </a: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29</a:t>
            </a:fld>
            <a:endParaRPr lang="en-ZA"/>
          </a:p>
        </p:txBody>
      </p:sp>
    </p:spTree>
    <p:extLst>
      <p:ext uri="{BB962C8B-B14F-4D97-AF65-F5344CB8AC3E}">
        <p14:creationId xmlns:p14="http://schemas.microsoft.com/office/powerpoint/2010/main" val="19721974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solidFill>
                  <a:srgbClr val="424242"/>
                </a:solidFill>
              </a:rPr>
              <a:t>The seasonally adjusted Absa Purchasing Managers’ Index (PMI) </a:t>
            </a:r>
            <a:r>
              <a:rPr lang="en-US" sz="1200" b="0" i="0" kern="1200">
                <a:solidFill>
                  <a:schemeClr val="tx1"/>
                </a:solidFill>
                <a:effectLst/>
                <a:latin typeface="+mn-lt"/>
                <a:ea typeface="+mn-ea"/>
                <a:cs typeface="+mn-cs"/>
              </a:rPr>
              <a:t>rose to 50.8 in July 2025 from 48.5 in June.</a:t>
            </a:r>
          </a:p>
          <a:p>
            <a:r>
              <a:rPr lang="en-US">
                <a:solidFill>
                  <a:srgbClr val="424242"/>
                </a:solidFill>
              </a:rPr>
              <a:t>This indicates a strengthening power in manufacturing activity at the end of July.</a:t>
            </a:r>
            <a:endParaRPr lang="en-US"/>
          </a:p>
          <a:p>
            <a:endParaRPr lang="en-US">
              <a:solidFill>
                <a:srgbClr val="000000"/>
              </a:solidFill>
              <a:ea typeface="Calibri"/>
              <a:cs typeface="Calibri"/>
            </a:endParaRPr>
          </a:p>
          <a:p>
            <a:r>
              <a:rPr lang="en-US"/>
              <a:t>A reading of this index of 50 or above implies economic expansion, while a reading of below 50 implies economic contraction. </a:t>
            </a: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30</a:t>
            </a:fld>
            <a:endParaRPr lang="en-ZA"/>
          </a:p>
        </p:txBody>
      </p:sp>
    </p:spTree>
    <p:extLst>
      <p:ext uri="{BB962C8B-B14F-4D97-AF65-F5344CB8AC3E}">
        <p14:creationId xmlns:p14="http://schemas.microsoft.com/office/powerpoint/2010/main" val="22020016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solidFill>
                  <a:srgbClr val="424242"/>
                </a:solidFill>
              </a:rPr>
              <a:t>The price of Gold softened in July, closing the month at $3,289.93 per ounce, a slight incline of +0.5% over the month.</a:t>
            </a:r>
            <a:endParaRPr lang="en-US"/>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31</a:t>
            </a:fld>
            <a:endParaRPr lang="en-ZA"/>
          </a:p>
        </p:txBody>
      </p:sp>
    </p:spTree>
    <p:extLst>
      <p:ext uri="{BB962C8B-B14F-4D97-AF65-F5344CB8AC3E}">
        <p14:creationId xmlns:p14="http://schemas.microsoft.com/office/powerpoint/2010/main" val="28661609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Precious metals had a stronger month of performance in prices overall. </a:t>
            </a:r>
            <a:endParaRPr lang="en-US">
              <a:solidFill>
                <a:srgbClr val="444444"/>
              </a:solidFill>
            </a:endParaRPr>
          </a:p>
          <a:p>
            <a:endParaRPr lang="en-US">
              <a:solidFill>
                <a:srgbClr val="444444"/>
              </a:solidFill>
            </a:endParaRPr>
          </a:p>
          <a:p>
            <a:r>
              <a:rPr lang="en-US"/>
              <a:t>Gold dropped with -0.4% over the month as well as Copper  by -4.9%.</a:t>
            </a:r>
            <a:r>
              <a:rPr lang="en-US">
                <a:solidFill>
                  <a:srgbClr val="444444"/>
                </a:solidFill>
              </a:rPr>
              <a:t> </a:t>
            </a:r>
            <a:endParaRPr lang="en-US">
              <a:solidFill>
                <a:srgbClr val="444444"/>
              </a:solidFill>
              <a:ea typeface="Calibri"/>
              <a:cs typeface="Calibri"/>
            </a:endParaRPr>
          </a:p>
          <a:p>
            <a:r>
              <a:rPr lang="en-US"/>
              <a:t>Palladium and Silver each gained +8.3%, +1.7% respectively, while Platinum dropped by -5.0%</a:t>
            </a:r>
            <a:endParaRPr lang="en-US">
              <a:solidFill>
                <a:srgbClr val="444444"/>
              </a:solidFill>
            </a:endParaRPr>
          </a:p>
          <a:p>
            <a:endParaRPr lang="en-US">
              <a:solidFill>
                <a:srgbClr val="444444"/>
              </a:solidFill>
            </a:endParaRPr>
          </a:p>
          <a:p>
            <a:r>
              <a:rPr lang="en-US"/>
              <a:t>Over the month of July, oil increased by +7.4%. On a 12-month basis, the price of oil is now -11.3% lower. </a:t>
            </a:r>
            <a:endParaRPr lang="en-US">
              <a:solidFill>
                <a:srgbClr val="444444"/>
              </a:solidFill>
            </a:endParaRPr>
          </a:p>
          <a:p>
            <a:r>
              <a:rPr lang="en-US"/>
              <a:t>The Coal price dropped by -3.3% over the month of July. </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5</a:t>
            </a:fld>
            <a:endParaRPr lang="en-ZA"/>
          </a:p>
        </p:txBody>
      </p:sp>
    </p:spTree>
    <p:extLst>
      <p:ext uri="{BB962C8B-B14F-4D97-AF65-F5344CB8AC3E}">
        <p14:creationId xmlns:p14="http://schemas.microsoft.com/office/powerpoint/2010/main" val="34913435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dirty="0">
                <a:solidFill>
                  <a:srgbClr val="424242"/>
                </a:solidFill>
              </a:rPr>
              <a:t>The price of Brent Crude Oil increased in July, closing the month at $71.70 per barrel, up from $66.74 in June, thereby decreasing by </a:t>
            </a:r>
            <a:r>
              <a:rPr lang="en-US" dirty="0">
                <a:solidFill>
                  <a:srgbClr val="212322"/>
                </a:solidFill>
              </a:rPr>
              <a:t>-2.1%</a:t>
            </a:r>
            <a:r>
              <a:rPr lang="en-US" dirty="0">
                <a:solidFill>
                  <a:srgbClr val="424242"/>
                </a:solidFill>
              </a:rPr>
              <a:t> over the month</a:t>
            </a:r>
            <a:endParaRPr lang="en-US" dirty="0">
              <a:ea typeface="Calibri"/>
              <a:cs typeface="Calibri"/>
            </a:endParaRPr>
          </a:p>
          <a:p>
            <a:endParaRPr lang="en-US" dirty="0">
              <a:ea typeface="Calibri"/>
              <a:cs typeface="Calibri"/>
            </a:endParaRPr>
          </a:p>
          <a:p>
            <a:endParaRPr lang="en-ZA" dirty="0"/>
          </a:p>
        </p:txBody>
      </p:sp>
      <p:sp>
        <p:nvSpPr>
          <p:cNvPr id="4" name="Slide Number Placeholder 3"/>
          <p:cNvSpPr>
            <a:spLocks noGrp="1"/>
          </p:cNvSpPr>
          <p:nvPr>
            <p:ph type="sldNum" sz="quarter" idx="5"/>
          </p:nvPr>
        </p:nvSpPr>
        <p:spPr/>
        <p:txBody>
          <a:bodyPr/>
          <a:lstStyle/>
          <a:p>
            <a:fld id="{AE207FB2-CA90-4866-A4D0-D5F06EFBA81F}" type="slidenum">
              <a:rPr lang="en-ZA" smtClean="0"/>
              <a:t>32</a:t>
            </a:fld>
            <a:endParaRPr lang="en-ZA"/>
          </a:p>
        </p:txBody>
      </p:sp>
    </p:spTree>
    <p:extLst>
      <p:ext uri="{BB962C8B-B14F-4D97-AF65-F5344CB8AC3E}">
        <p14:creationId xmlns:p14="http://schemas.microsoft.com/office/powerpoint/2010/main" val="27598303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pPr rtl="0" fontAlgn="base"/>
            <a:r>
              <a:rPr lang="en-US" sz="1200" b="0" i="0" u="none" strike="noStrike" kern="1200">
                <a:solidFill>
                  <a:schemeClr val="tx1"/>
                </a:solidFill>
                <a:effectLst/>
                <a:latin typeface="+mn-lt"/>
                <a:ea typeface="+mn-ea"/>
                <a:cs typeface="+mn-cs"/>
              </a:rPr>
              <a:t>The price of Platinum </a:t>
            </a:r>
            <a:r>
              <a:rPr lang="en-US"/>
              <a:t>decreased</a:t>
            </a:r>
            <a:r>
              <a:rPr lang="en-US" sz="1200" b="0" i="0" u="none" strike="noStrike" kern="1200">
                <a:solidFill>
                  <a:schemeClr val="tx1"/>
                </a:solidFill>
                <a:effectLst/>
                <a:latin typeface="+mn-lt"/>
                <a:ea typeface="+mn-ea"/>
                <a:cs typeface="+mn-cs"/>
              </a:rPr>
              <a:t> in July, closing the month at $</a:t>
            </a:r>
            <a:r>
              <a:rPr lang="en-ZA">
                <a:effectLst/>
              </a:rPr>
              <a:t>1 292.1 </a:t>
            </a:r>
            <a:r>
              <a:rPr lang="en-US" sz="1200" b="0" i="0" u="none" strike="noStrike" kern="1200">
                <a:solidFill>
                  <a:schemeClr val="tx1"/>
                </a:solidFill>
                <a:effectLst/>
                <a:latin typeface="+mn-lt"/>
                <a:ea typeface="+mn-ea"/>
                <a:cs typeface="+mn-cs"/>
              </a:rPr>
              <a:t>per ounce, a decrease of </a:t>
            </a:r>
            <a:r>
              <a:rPr lang="en-US"/>
              <a:t>5.0</a:t>
            </a:r>
            <a:r>
              <a:rPr lang="en-US" sz="1200" b="0" i="0" u="none" strike="noStrike" kern="1200">
                <a:solidFill>
                  <a:schemeClr val="tx1"/>
                </a:solidFill>
                <a:effectLst/>
                <a:latin typeface="+mn-lt"/>
                <a:ea typeface="+mn-ea"/>
                <a:cs typeface="+mn-cs"/>
              </a:rPr>
              <a:t>% over the month.</a:t>
            </a:r>
            <a:r>
              <a:rPr lang="en-US" sz="1200" b="0" i="0" kern="1200">
                <a:solidFill>
                  <a:schemeClr val="tx1"/>
                </a:solidFill>
                <a:effectLst/>
                <a:latin typeface="+mn-lt"/>
                <a:ea typeface="+mn-ea"/>
                <a:cs typeface="+mn-cs"/>
              </a:rPr>
              <a:t>​</a:t>
            </a:r>
          </a:p>
          <a:p>
            <a:pPr rtl="0" fontAlgn="base"/>
            <a:r>
              <a:rPr lang="en-ZA" sz="1200" b="0" i="0" kern="1200">
                <a:solidFill>
                  <a:schemeClr val="tx1"/>
                </a:solidFill>
                <a:effectLst/>
                <a:latin typeface="+mn-lt"/>
                <a:ea typeface="+mn-ea"/>
                <a:cs typeface="+mn-cs"/>
              </a:rPr>
              <a:t>​</a:t>
            </a:r>
            <a:endParaRPr lang="en-ZA" sz="1200" b="0" i="0" kern="1200">
              <a:solidFill>
                <a:schemeClr val="tx1"/>
              </a:solidFill>
              <a:effectLst/>
              <a:latin typeface="+mn-lt"/>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33</a:t>
            </a:fld>
            <a:endParaRPr lang="en-ZA"/>
          </a:p>
        </p:txBody>
      </p:sp>
    </p:spTree>
    <p:extLst>
      <p:ext uri="{BB962C8B-B14F-4D97-AF65-F5344CB8AC3E}">
        <p14:creationId xmlns:p14="http://schemas.microsoft.com/office/powerpoint/2010/main" val="2147401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MSCI World and MSCI All Country World Index (ACWI) both rose by +1.3% and +1.4% respectively in July, while the MSCI Emerging Markets Index outperformed with a gain of +2.0%.</a:t>
            </a:r>
            <a:r>
              <a:rPr lang="en-US">
                <a:solidFill>
                  <a:srgbClr val="444444"/>
                </a:solidFill>
              </a:rPr>
              <a:t> </a:t>
            </a:r>
          </a:p>
          <a:p>
            <a:endParaRPr lang="en-US">
              <a:solidFill>
                <a:srgbClr val="444444"/>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t>In China, the Caixin Manufacturing PMI rose at </a:t>
            </a:r>
            <a:r>
              <a:rPr lang="en-US" sz="1200" b="0" i="0" kern="1200">
                <a:solidFill>
                  <a:schemeClr val="tx1"/>
                </a:solidFill>
                <a:effectLst/>
                <a:latin typeface="+mn-lt"/>
                <a:ea typeface="+mn-ea"/>
                <a:cs typeface="+mn-cs"/>
              </a:rPr>
              <a:t>50.8 in July 2025 from 48.5 in June.</a:t>
            </a:r>
          </a:p>
          <a:p>
            <a:endParaRPr lang="en-US">
              <a:solidFill>
                <a:srgbClr val="444444"/>
              </a:solidFill>
            </a:endParaRPr>
          </a:p>
          <a:p>
            <a:r>
              <a:rPr lang="en-US"/>
              <a:t>The NASDAQ 100 posted an increased of +9.1% for July with the broader S&amp;P 500 index increasing by +2.2%.</a:t>
            </a:r>
            <a:br>
              <a:rPr lang="en-US">
                <a:cs typeface="+mn-lt"/>
              </a:rPr>
            </a:br>
            <a:r>
              <a:rPr lang="en-US"/>
              <a:t>UK equities, FTSE 100, closed higher at  +4.3% in July. </a:t>
            </a:r>
            <a:br>
              <a:rPr lang="en-US">
                <a:cs typeface="+mn-lt"/>
              </a:rPr>
            </a:br>
            <a:r>
              <a:rPr lang="en-US"/>
              <a:t>The broader European index, STOXX All Europe, was up by +1.2%. </a:t>
            </a:r>
            <a:br>
              <a:rPr lang="en-US">
                <a:cs typeface="+mn-lt"/>
              </a:rPr>
            </a:br>
            <a:r>
              <a:rPr lang="en-US"/>
              <a:t>The Nikkei 225 saw an increase of +1.4%. </a:t>
            </a:r>
            <a:endParaRPr lang="en-US">
              <a:solidFill>
                <a:srgbClr val="444444"/>
              </a:solidFill>
            </a:endParaRPr>
          </a:p>
          <a:p>
            <a:r>
              <a:rPr lang="en-US"/>
              <a:t>In July 2025, Brazil's BVSPA (Ibovespa) saw a notable decrease of -4.2% . Meanwhile, China's CSI 300 index experienced an increase of +4.3% and India's SENSEX index dropped by +2.8% </a:t>
            </a:r>
            <a:r>
              <a:rPr lang="en-US">
                <a:solidFill>
                  <a:srgbClr val="424242"/>
                </a:solidFill>
              </a:rPr>
              <a:t>.</a:t>
            </a:r>
            <a:endParaRPr lang="en-US">
              <a:solidFill>
                <a:srgbClr val="000000"/>
              </a:solidFill>
              <a:ea typeface="Calibri" panose="020F0502020204030204"/>
              <a:cs typeface="Calibri" panose="020F0502020204030204"/>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6</a:t>
            </a:fld>
            <a:endParaRPr lang="en-ZA"/>
          </a:p>
        </p:txBody>
      </p:sp>
    </p:spTree>
    <p:extLst>
      <p:ext uri="{BB962C8B-B14F-4D97-AF65-F5344CB8AC3E}">
        <p14:creationId xmlns:p14="http://schemas.microsoft.com/office/powerpoint/2010/main" val="40871897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FTSE/JSE All Share Index closed July higher by +2.3%. On a 12-month basis, it has increased by +23.2%.</a:t>
            </a:r>
          </a:p>
          <a:p>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7</a:t>
            </a:fld>
            <a:endParaRPr lang="en-ZA"/>
          </a:p>
        </p:txBody>
      </p:sp>
    </p:spTree>
    <p:extLst>
      <p:ext uri="{BB962C8B-B14F-4D97-AF65-F5344CB8AC3E}">
        <p14:creationId xmlns:p14="http://schemas.microsoft.com/office/powerpoint/2010/main" val="2802988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shows the performance of three key South African sector indices: the Resources, Financials, and Industrials subsector. </a:t>
            </a:r>
            <a:endParaRPr lang="en-US">
              <a:solidFill>
                <a:srgbClr val="444444"/>
              </a:solidFill>
            </a:endParaRPr>
          </a:p>
          <a:p>
            <a:endParaRPr lang="en-US">
              <a:solidFill>
                <a:srgbClr val="444444"/>
              </a:solidFill>
            </a:endParaRPr>
          </a:p>
          <a:p>
            <a:r>
              <a:rPr lang="en-US"/>
              <a:t>For the month of July, Industrials registered a gain of +1.2%. Resources and Financials each gained +5.1% and +1.3% respectively. </a:t>
            </a:r>
            <a:endParaRPr lang="en-US">
              <a:solidFill>
                <a:srgbClr val="444444"/>
              </a:solidFill>
            </a:endParaRPr>
          </a:p>
          <a:p>
            <a:r>
              <a:rPr lang="en-US"/>
              <a:t>Across these sectors, Industrials was the best-performing sector on a 12-month view, up by +27.9% followed by a positive performance on the Resources front, returning +24.6%. Financials gained +15.2%. </a:t>
            </a:r>
            <a:br>
              <a:rPr lang="en-US">
                <a:ea typeface="Calibri"/>
                <a:cs typeface="+mn-lt"/>
              </a:rPr>
            </a:br>
            <a:br>
              <a:rPr lang="en-US">
                <a:ea typeface="Calibri"/>
                <a:cs typeface="+mn-lt"/>
              </a:rPr>
            </a:br>
            <a:endParaRPr lang="en-US">
              <a:solidFill>
                <a:srgbClr val="444444"/>
              </a:solidFill>
            </a:endParaRPr>
          </a:p>
          <a:p>
            <a:endParaRPr lang="en-US">
              <a:solidFill>
                <a:srgbClr val="444444"/>
              </a:solidFill>
            </a:endParaRPr>
          </a:p>
          <a:p>
            <a:endParaRPr lang="en-US">
              <a:ea typeface="Calibri"/>
              <a:cs typeface="+mn-lt"/>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8</a:t>
            </a:fld>
            <a:endParaRPr lang="en-ZA"/>
          </a:p>
        </p:txBody>
      </p:sp>
    </p:spTree>
    <p:extLst>
      <p:ext uri="{BB962C8B-B14F-4D97-AF65-F5344CB8AC3E}">
        <p14:creationId xmlns:p14="http://schemas.microsoft.com/office/powerpoint/2010/main" val="42006079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compares the cumulative return of the All-Share Index, as shown by the yellow line, to its cumulative earnings per share, as shown by the red line. </a:t>
            </a:r>
            <a:r>
              <a:rPr lang="en-US">
                <a:solidFill>
                  <a:srgbClr val="444444"/>
                </a:solidFill>
              </a:rPr>
              <a:t> </a:t>
            </a:r>
          </a:p>
          <a:p>
            <a:r>
              <a:rPr lang="en-US">
                <a:solidFill>
                  <a:srgbClr val="444444"/>
                </a:solidFill>
              </a:rPr>
              <a:t> </a:t>
            </a:r>
            <a:endParaRPr lang="en-US">
              <a:solidFill>
                <a:srgbClr val="444444"/>
              </a:solidFill>
              <a:ea typeface="Calibri"/>
              <a:cs typeface="Calibri"/>
            </a:endParaRPr>
          </a:p>
          <a:p>
            <a:r>
              <a:rPr lang="en-US"/>
              <a:t>Earnings per share, experienced a decrease, and still remained above the All-Share index as at the end of July. The All-Share Index continues to appear attractive on a price-to-earnings valuation basis .</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9</a:t>
            </a:fld>
            <a:endParaRPr lang="en-ZA"/>
          </a:p>
        </p:txBody>
      </p:sp>
    </p:spTree>
    <p:extLst>
      <p:ext uri="{BB962C8B-B14F-4D97-AF65-F5344CB8AC3E}">
        <p14:creationId xmlns:p14="http://schemas.microsoft.com/office/powerpoint/2010/main" val="20406226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The South African Volatility Index (SAVI) Top 40 is a forecast of equity market risk in South Africa. </a:t>
            </a:r>
            <a:endParaRPr lang="en-US">
              <a:solidFill>
                <a:srgbClr val="444444"/>
              </a:solidFill>
            </a:endParaRPr>
          </a:p>
          <a:p>
            <a:r>
              <a:rPr lang="en-US"/>
              <a:t>The SAVI saw a decrease in the index from 17.00 in June to 16.44 as at the end of July.</a:t>
            </a:r>
            <a:br>
              <a:rPr lang="en-US">
                <a:cs typeface="+mn-lt"/>
              </a:rPr>
            </a:br>
            <a:r>
              <a:rPr lang="en-US"/>
              <a:t>This likely reflects that investors are pricing in lower levels of uncertainty regarding the future path of equity prices.</a:t>
            </a:r>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10</a:t>
            </a:fld>
            <a:endParaRPr lang="en-ZA"/>
          </a:p>
        </p:txBody>
      </p:sp>
    </p:spTree>
    <p:extLst>
      <p:ext uri="{BB962C8B-B14F-4D97-AF65-F5344CB8AC3E}">
        <p14:creationId xmlns:p14="http://schemas.microsoft.com/office/powerpoint/2010/main" val="2163069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512763"/>
            <a:ext cx="7315200" cy="4114800"/>
          </a:xfrm>
        </p:spPr>
      </p:sp>
      <p:sp>
        <p:nvSpPr>
          <p:cNvPr id="3" name="Notes Placeholder 2"/>
          <p:cNvSpPr>
            <a:spLocks noGrp="1"/>
          </p:cNvSpPr>
          <p:nvPr>
            <p:ph type="body" idx="1"/>
          </p:nvPr>
        </p:nvSpPr>
        <p:spPr/>
        <p:txBody>
          <a:bodyPr/>
          <a:lstStyle/>
          <a:p>
            <a:r>
              <a:rPr lang="en-US"/>
              <a:t>This chart compares the effective Rand-Dollar exchange rate as shown by the yellow line to the Purchasing Power Parity (PPP) Rand-Dollar exchange rate, which is calculated with Consumer Price Inflation, on a best-fit basis. </a:t>
            </a:r>
            <a:r>
              <a:rPr lang="en-US">
                <a:solidFill>
                  <a:srgbClr val="444444"/>
                </a:solidFill>
              </a:rPr>
              <a:t> </a:t>
            </a:r>
          </a:p>
          <a:p>
            <a:r>
              <a:rPr lang="en-US">
                <a:solidFill>
                  <a:srgbClr val="444444"/>
                </a:solidFill>
              </a:rPr>
              <a:t> </a:t>
            </a:r>
            <a:endParaRPr lang="en-US">
              <a:solidFill>
                <a:srgbClr val="444444"/>
              </a:solidFill>
              <a:ea typeface="Calibri"/>
              <a:cs typeface="Calibri"/>
            </a:endParaRPr>
          </a:p>
          <a:p>
            <a:r>
              <a:rPr lang="en-US"/>
              <a:t>Using this lens through which to value the Rand against the US Dollar, the local currency remains heavily undervalued. </a:t>
            </a:r>
            <a:r>
              <a:rPr lang="en-US">
                <a:solidFill>
                  <a:srgbClr val="444444"/>
                </a:solidFill>
              </a:rPr>
              <a:t> </a:t>
            </a:r>
            <a:endParaRPr lang="en-US">
              <a:solidFill>
                <a:srgbClr val="444444"/>
              </a:solidFill>
              <a:ea typeface="Calibri"/>
              <a:cs typeface="Calibri"/>
            </a:endParaRPr>
          </a:p>
          <a:p>
            <a:r>
              <a:rPr lang="en-US">
                <a:solidFill>
                  <a:srgbClr val="444444"/>
                </a:solidFill>
              </a:rPr>
              <a:t> </a:t>
            </a:r>
            <a:endParaRPr lang="en-US">
              <a:solidFill>
                <a:srgbClr val="444444"/>
              </a:solidFill>
              <a:ea typeface="Calibri"/>
              <a:cs typeface="Calibri"/>
            </a:endParaRPr>
          </a:p>
          <a:p>
            <a:r>
              <a:rPr lang="en-US"/>
              <a:t>The PPP-implied exchange rate is approximately R11.50 per USD while the actual exchange as at end July was R18.08 per USD. </a:t>
            </a:r>
            <a:endParaRPr lang="en-ZA">
              <a:solidFill>
                <a:srgbClr val="444444"/>
              </a:solidFill>
            </a:endParaRPr>
          </a:p>
          <a:p>
            <a:endParaRPr lang="en-US">
              <a:ea typeface="Calibri"/>
              <a:cs typeface="Calibri"/>
            </a:endParaRPr>
          </a:p>
          <a:p>
            <a:endParaRPr lang="en-ZA"/>
          </a:p>
        </p:txBody>
      </p:sp>
      <p:sp>
        <p:nvSpPr>
          <p:cNvPr id="4" name="Slide Number Placeholder 3"/>
          <p:cNvSpPr>
            <a:spLocks noGrp="1"/>
          </p:cNvSpPr>
          <p:nvPr>
            <p:ph type="sldNum" sz="quarter" idx="5"/>
          </p:nvPr>
        </p:nvSpPr>
        <p:spPr/>
        <p:txBody>
          <a:bodyPr/>
          <a:lstStyle/>
          <a:p>
            <a:fld id="{AE207FB2-CA90-4866-A4D0-D5F06EFBA81F}" type="slidenum">
              <a:rPr lang="en-ZA" smtClean="0"/>
              <a:t>11</a:t>
            </a:fld>
            <a:endParaRPr lang="en-ZA"/>
          </a:p>
        </p:txBody>
      </p:sp>
    </p:spTree>
    <p:extLst>
      <p:ext uri="{BB962C8B-B14F-4D97-AF65-F5344CB8AC3E}">
        <p14:creationId xmlns:p14="http://schemas.microsoft.com/office/powerpoint/2010/main" val="13090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_ppt">
    <p:bg>
      <p:bgPr>
        <a:solidFill>
          <a:srgbClr val="2A2B2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3755" y="333804"/>
            <a:ext cx="9708303" cy="432048"/>
          </a:xfrm>
        </p:spPr>
        <p:txBody>
          <a:bodyPr>
            <a:noAutofit/>
          </a:bodyPr>
          <a:lstStyle>
            <a:lvl1pPr>
              <a:defRPr sz="2400">
                <a:solidFill>
                  <a:srgbClr val="E0E0E0"/>
                </a:solidFill>
                <a:latin typeface="Open Sans" panose="020B0606030504020204" pitchFamily="34" charset="0"/>
                <a:ea typeface="Open Sans" panose="020B0606030504020204" pitchFamily="34" charset="0"/>
                <a:cs typeface="Open Sans" panose="020B0606030504020204" pitchFamily="34" charset="0"/>
              </a:defRPr>
            </a:lvl1pPr>
          </a:lstStyle>
          <a:p>
            <a:r>
              <a:rPr lang="en-US"/>
              <a:t>Click to edit Master title style</a:t>
            </a:r>
            <a:endParaRPr lang="en-ZA"/>
          </a:p>
        </p:txBody>
      </p:sp>
      <p:sp>
        <p:nvSpPr>
          <p:cNvPr id="4" name="Slide Number Placeholder 3"/>
          <p:cNvSpPr>
            <a:spLocks noGrp="1"/>
          </p:cNvSpPr>
          <p:nvPr>
            <p:ph type="sldNum" sz="quarter" idx="11"/>
          </p:nvPr>
        </p:nvSpPr>
        <p:spPr/>
        <p:txBody>
          <a:bodyPr/>
          <a:lstStyle>
            <a:lvl1pPr>
              <a:defRPr>
                <a:solidFill>
                  <a:srgbClr val="E0E0E0"/>
                </a:solidFill>
                <a:latin typeface="Open Sans" panose="020B0606030504020204" pitchFamily="34" charset="0"/>
                <a:ea typeface="Open Sans" panose="020B0606030504020204" pitchFamily="34" charset="0"/>
                <a:cs typeface="Open Sans" panose="020B0606030504020204" pitchFamily="34" charset="0"/>
              </a:defRPr>
            </a:lvl1pPr>
          </a:lstStyle>
          <a:p>
            <a:fld id="{E917DE0E-AFB1-41FD-BC35-27DB61CA125F}" type="slidenum">
              <a:rPr lang="en-AU" smtClean="0"/>
              <a:pPr/>
              <a:t>‹#›</a:t>
            </a:fld>
            <a:endParaRPr lang="en-AU"/>
          </a:p>
        </p:txBody>
      </p:sp>
      <p:pic>
        <p:nvPicPr>
          <p:cNvPr id="6" name="Picture 5">
            <a:extLst>
              <a:ext uri="{FF2B5EF4-FFF2-40B4-BE49-F238E27FC236}">
                <a16:creationId xmlns:a16="http://schemas.microsoft.com/office/drawing/2014/main" id="{58E2594B-0321-426D-AB1C-A00BF2A99522}"/>
              </a:ext>
            </a:extLst>
          </p:cNvPr>
          <p:cNvPicPr>
            <a:picLocks noChangeAspect="1"/>
          </p:cNvPicPr>
          <p:nvPr userDrawn="1"/>
        </p:nvPicPr>
        <p:blipFill>
          <a:blip r:embed="rId2"/>
          <a:stretch>
            <a:fillRect/>
          </a:stretch>
        </p:blipFill>
        <p:spPr>
          <a:xfrm>
            <a:off x="11487795" y="333804"/>
            <a:ext cx="429446" cy="432048"/>
          </a:xfrm>
          <a:prstGeom prst="rect">
            <a:avLst/>
          </a:prstGeom>
        </p:spPr>
      </p:pic>
      <p:pic>
        <p:nvPicPr>
          <p:cNvPr id="8" name="Picture 7">
            <a:extLst>
              <a:ext uri="{FF2B5EF4-FFF2-40B4-BE49-F238E27FC236}">
                <a16:creationId xmlns:a16="http://schemas.microsoft.com/office/drawing/2014/main" id="{83716279-02AB-4731-8E98-04A3E3117EB8}"/>
              </a:ext>
            </a:extLst>
          </p:cNvPr>
          <p:cNvPicPr>
            <a:picLocks noChangeAspect="1"/>
          </p:cNvPicPr>
          <p:nvPr userDrawn="1"/>
        </p:nvPicPr>
        <p:blipFill>
          <a:blip r:embed="rId3"/>
          <a:stretch>
            <a:fillRect/>
          </a:stretch>
        </p:blipFill>
        <p:spPr>
          <a:xfrm>
            <a:off x="328612" y="6791325"/>
            <a:ext cx="11534775" cy="66675"/>
          </a:xfrm>
          <a:prstGeom prst="rect">
            <a:avLst/>
          </a:prstGeom>
        </p:spPr>
      </p:pic>
    </p:spTree>
    <p:extLst>
      <p:ext uri="{BB962C8B-B14F-4D97-AF65-F5344CB8AC3E}">
        <p14:creationId xmlns:p14="http://schemas.microsoft.com/office/powerpoint/2010/main" val="1992286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9A4942-F4C9-452B-8C9C-130E7CA212D2}" type="datetimeFigureOut">
              <a:rPr lang="en-ZA" smtClean="0"/>
              <a:t>2025-08-15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210068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C9A4942-F4C9-452B-8C9C-130E7CA212D2}" type="datetimeFigureOut">
              <a:rPr lang="en-ZA" smtClean="0"/>
              <a:t>2025-08-15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2365785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A4942-F4C9-452B-8C9C-130E7CA212D2}" type="datetimeFigureOut">
              <a:rPr lang="en-ZA" smtClean="0"/>
              <a:t>2025-08-15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1155053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9C5C26-24AF-46EF-BFFF-CD0F6203FBF0}"/>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50C616A6-E46C-41DC-AA14-57EEAF870B8D}"/>
              </a:ext>
            </a:extLst>
          </p:cNvPr>
          <p:cNvSpPr>
            <a:spLocks noGrp="1"/>
          </p:cNvSpPr>
          <p:nvPr>
            <p:ph type="dt" sz="half" idx="10"/>
          </p:nvPr>
        </p:nvSpPr>
        <p:spPr/>
        <p:txBody>
          <a:bodyPr/>
          <a:lstStyle/>
          <a:p>
            <a:fld id="{1C9A4942-F4C9-452B-8C9C-130E7CA212D2}" type="datetimeFigureOut">
              <a:rPr lang="en-ZA" smtClean="0"/>
              <a:t>2025-08-15</a:t>
            </a:fld>
            <a:endParaRPr lang="en-ZA"/>
          </a:p>
        </p:txBody>
      </p:sp>
      <p:sp>
        <p:nvSpPr>
          <p:cNvPr id="4" name="Footer Placeholder 3">
            <a:extLst>
              <a:ext uri="{FF2B5EF4-FFF2-40B4-BE49-F238E27FC236}">
                <a16:creationId xmlns:a16="http://schemas.microsoft.com/office/drawing/2014/main" id="{EE07BED8-A666-4790-B470-29BA2F8A7A48}"/>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68CA7D04-4658-4D0B-B8C3-92AD74012BC7}"/>
              </a:ext>
            </a:extLst>
          </p:cNvPr>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27239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A4942-F4C9-452B-8C9C-130E7CA212D2}" type="datetimeFigureOut">
              <a:rPr lang="en-ZA" smtClean="0"/>
              <a:t>2025-08-15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64568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_ppt">
    <p:bg>
      <p:bgPr>
        <a:solidFill>
          <a:srgbClr val="2A2B2D"/>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13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C9A4942-F4C9-452B-8C9C-130E7CA212D2}" type="datetimeFigureOut">
              <a:rPr lang="en-ZA" smtClean="0"/>
              <a:t>2025-08-15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405064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9A4942-F4C9-452B-8C9C-130E7CA212D2}" type="datetimeFigureOut">
              <a:rPr lang="en-ZA" smtClean="0"/>
              <a:t>2025-08-15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2919317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C9A4942-F4C9-452B-8C9C-130E7CA212D2}" type="datetimeFigureOut">
              <a:rPr lang="en-ZA" smtClean="0"/>
              <a:t>2025-08-15</a:t>
            </a:fld>
            <a:endParaRPr lang="en-ZA"/>
          </a:p>
        </p:txBody>
      </p:sp>
      <p:sp>
        <p:nvSpPr>
          <p:cNvPr id="5" name="Footer Placeholder 4"/>
          <p:cNvSpPr>
            <a:spLocks noGrp="1"/>
          </p:cNvSpPr>
          <p:nvPr>
            <p:ph type="ftr" sz="quarter" idx="11"/>
          </p:nvPr>
        </p:nvSpPr>
        <p:spPr/>
        <p:txBody>
          <a:bodyPr/>
          <a:lstStyle/>
          <a:p>
            <a:endParaRPr lang="en-ZA"/>
          </a:p>
        </p:txBody>
      </p:sp>
      <p:sp>
        <p:nvSpPr>
          <p:cNvPr id="6" name="Slide Number Placeholder 5"/>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1366697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C9A4942-F4C9-452B-8C9C-130E7CA212D2}" type="datetimeFigureOut">
              <a:rPr lang="en-ZA" smtClean="0"/>
              <a:t>2025-08-15</a:t>
            </a:fld>
            <a:endParaRPr lang="en-ZA"/>
          </a:p>
        </p:txBody>
      </p:sp>
      <p:sp>
        <p:nvSpPr>
          <p:cNvPr id="6" name="Footer Placeholder 5"/>
          <p:cNvSpPr>
            <a:spLocks noGrp="1"/>
          </p:cNvSpPr>
          <p:nvPr>
            <p:ph type="ftr" sz="quarter" idx="11"/>
          </p:nvPr>
        </p:nvSpPr>
        <p:spPr/>
        <p:txBody>
          <a:bodyPr/>
          <a:lstStyle/>
          <a:p>
            <a:endParaRPr lang="en-ZA"/>
          </a:p>
        </p:txBody>
      </p:sp>
      <p:sp>
        <p:nvSpPr>
          <p:cNvPr id="7" name="Slide Number Placeholder 6"/>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2121523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C9A4942-F4C9-452B-8C9C-130E7CA212D2}" type="datetimeFigureOut">
              <a:rPr lang="en-ZA" smtClean="0"/>
              <a:t>2025-08-15</a:t>
            </a:fld>
            <a:endParaRPr lang="en-ZA"/>
          </a:p>
        </p:txBody>
      </p:sp>
      <p:sp>
        <p:nvSpPr>
          <p:cNvPr id="8" name="Footer Placeholder 7"/>
          <p:cNvSpPr>
            <a:spLocks noGrp="1"/>
          </p:cNvSpPr>
          <p:nvPr>
            <p:ph type="ftr" sz="quarter" idx="11"/>
          </p:nvPr>
        </p:nvSpPr>
        <p:spPr/>
        <p:txBody>
          <a:bodyPr/>
          <a:lstStyle/>
          <a:p>
            <a:endParaRPr lang="en-ZA"/>
          </a:p>
        </p:txBody>
      </p:sp>
      <p:sp>
        <p:nvSpPr>
          <p:cNvPr id="9" name="Slide Number Placeholder 8"/>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1491921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C9A4942-F4C9-452B-8C9C-130E7CA212D2}" type="datetimeFigureOut">
              <a:rPr lang="en-ZA" smtClean="0"/>
              <a:t>2025-08-15</a:t>
            </a:fld>
            <a:endParaRPr lang="en-ZA"/>
          </a:p>
        </p:txBody>
      </p:sp>
      <p:sp>
        <p:nvSpPr>
          <p:cNvPr id="4" name="Footer Placeholder 3"/>
          <p:cNvSpPr>
            <a:spLocks noGrp="1"/>
          </p:cNvSpPr>
          <p:nvPr>
            <p:ph type="ftr" sz="quarter" idx="11"/>
          </p:nvPr>
        </p:nvSpPr>
        <p:spPr/>
        <p:txBody>
          <a:bodyPr/>
          <a:lstStyle/>
          <a:p>
            <a:endParaRPr lang="en-ZA"/>
          </a:p>
        </p:txBody>
      </p:sp>
      <p:sp>
        <p:nvSpPr>
          <p:cNvPr id="5" name="Slide Number Placeholder 4"/>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3330881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9A4942-F4C9-452B-8C9C-130E7CA212D2}" type="datetimeFigureOut">
              <a:rPr lang="en-ZA" smtClean="0"/>
              <a:t>2025-08-15</a:t>
            </a:fld>
            <a:endParaRPr lang="en-ZA"/>
          </a:p>
        </p:txBody>
      </p:sp>
      <p:sp>
        <p:nvSpPr>
          <p:cNvPr id="3" name="Footer Placeholder 2"/>
          <p:cNvSpPr>
            <a:spLocks noGrp="1"/>
          </p:cNvSpPr>
          <p:nvPr>
            <p:ph type="ftr" sz="quarter" idx="11"/>
          </p:nvPr>
        </p:nvSpPr>
        <p:spPr/>
        <p:txBody>
          <a:bodyPr/>
          <a:lstStyle/>
          <a:p>
            <a:endParaRPr lang="en-ZA"/>
          </a:p>
        </p:txBody>
      </p:sp>
      <p:sp>
        <p:nvSpPr>
          <p:cNvPr id="4" name="Slide Number Placeholder 3"/>
          <p:cNvSpPr>
            <a:spLocks noGrp="1"/>
          </p:cNvSpPr>
          <p:nvPr>
            <p:ph type="sldNum" sz="quarter" idx="12"/>
          </p:nvPr>
        </p:nvSpPr>
        <p:spPr/>
        <p:txBody>
          <a:bodyPr/>
          <a:lstStyle/>
          <a:p>
            <a:fld id="{9BAB6D95-3EDC-4A83-A388-8AC43461D17B}" type="slidenum">
              <a:rPr lang="en-ZA" smtClean="0"/>
              <a:t>‹#›</a:t>
            </a:fld>
            <a:endParaRPr lang="en-ZA"/>
          </a:p>
        </p:txBody>
      </p:sp>
    </p:spTree>
    <p:extLst>
      <p:ext uri="{BB962C8B-B14F-4D97-AF65-F5344CB8AC3E}">
        <p14:creationId xmlns:p14="http://schemas.microsoft.com/office/powerpoint/2010/main" val="9137910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9A4942-F4C9-452B-8C9C-130E7CA212D2}" type="datetimeFigureOut">
              <a:rPr lang="en-ZA" smtClean="0"/>
              <a:t>2025-08-15</a:t>
            </a:fld>
            <a:endParaRPr lang="en-ZA"/>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AB6D95-3EDC-4A83-A388-8AC43461D17B}" type="slidenum">
              <a:rPr lang="en-ZA" smtClean="0"/>
              <a:t>‹#›</a:t>
            </a:fld>
            <a:endParaRPr lang="en-ZA"/>
          </a:p>
        </p:txBody>
      </p:sp>
    </p:spTree>
    <p:extLst>
      <p:ext uri="{BB962C8B-B14F-4D97-AF65-F5344CB8AC3E}">
        <p14:creationId xmlns:p14="http://schemas.microsoft.com/office/powerpoint/2010/main" val="194133546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701" r:id="rId13"/>
    <p:sldLayoutId id="2147483695"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wav"/><Relationship Id="rId1" Type="http://schemas.microsoft.com/office/2007/relationships/media" Target="../media/media1.wav"/><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wav"/><Relationship Id="rId1" Type="http://schemas.microsoft.com/office/2007/relationships/media" Target="../media/media10.wav"/><Relationship Id="rId6" Type="http://schemas.openxmlformats.org/officeDocument/2006/relationships/image" Target="../media/image4.png"/><Relationship Id="rId5" Type="http://schemas.openxmlformats.org/officeDocument/2006/relationships/image" Target="../media/image12.emf"/><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wav"/><Relationship Id="rId1" Type="http://schemas.microsoft.com/office/2007/relationships/media" Target="../media/media11.wav"/><Relationship Id="rId6" Type="http://schemas.openxmlformats.org/officeDocument/2006/relationships/image" Target="../media/image4.png"/><Relationship Id="rId5" Type="http://schemas.openxmlformats.org/officeDocument/2006/relationships/image" Target="../media/image13.emf"/><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wav"/><Relationship Id="rId1" Type="http://schemas.microsoft.com/office/2007/relationships/media" Target="../media/media12.wav"/><Relationship Id="rId6" Type="http://schemas.openxmlformats.org/officeDocument/2006/relationships/image" Target="../media/image4.png"/><Relationship Id="rId5" Type="http://schemas.openxmlformats.org/officeDocument/2006/relationships/image" Target="../media/image14.emf"/><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wav"/><Relationship Id="rId1" Type="http://schemas.microsoft.com/office/2007/relationships/media" Target="../media/media13.wav"/><Relationship Id="rId6" Type="http://schemas.openxmlformats.org/officeDocument/2006/relationships/image" Target="../media/image4.png"/><Relationship Id="rId5" Type="http://schemas.openxmlformats.org/officeDocument/2006/relationships/image" Target="../media/image15.emf"/><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wav"/><Relationship Id="rId1" Type="http://schemas.microsoft.com/office/2007/relationships/media" Target="../media/media14.wav"/><Relationship Id="rId6" Type="http://schemas.openxmlformats.org/officeDocument/2006/relationships/image" Target="../media/image4.png"/><Relationship Id="rId5" Type="http://schemas.openxmlformats.org/officeDocument/2006/relationships/image" Target="../media/image16.emf"/><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wav"/><Relationship Id="rId1" Type="http://schemas.microsoft.com/office/2007/relationships/media" Target="../media/media15.wav"/><Relationship Id="rId6" Type="http://schemas.openxmlformats.org/officeDocument/2006/relationships/image" Target="../media/image4.png"/><Relationship Id="rId5" Type="http://schemas.openxmlformats.org/officeDocument/2006/relationships/image" Target="../media/image17.emf"/><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wav"/><Relationship Id="rId1" Type="http://schemas.microsoft.com/office/2007/relationships/media" Target="../media/media16.wav"/><Relationship Id="rId6" Type="http://schemas.openxmlformats.org/officeDocument/2006/relationships/image" Target="../media/image4.png"/><Relationship Id="rId5" Type="http://schemas.openxmlformats.org/officeDocument/2006/relationships/image" Target="../media/image18.emf"/><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wav"/><Relationship Id="rId1" Type="http://schemas.microsoft.com/office/2007/relationships/media" Target="../media/media17.wav"/><Relationship Id="rId6" Type="http://schemas.openxmlformats.org/officeDocument/2006/relationships/image" Target="../media/image4.png"/><Relationship Id="rId5" Type="http://schemas.openxmlformats.org/officeDocument/2006/relationships/image" Target="../media/image19.emf"/><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wav"/><Relationship Id="rId1" Type="http://schemas.microsoft.com/office/2007/relationships/media" Target="../media/media18.wav"/><Relationship Id="rId6" Type="http://schemas.openxmlformats.org/officeDocument/2006/relationships/image" Target="../media/image4.png"/><Relationship Id="rId5" Type="http://schemas.openxmlformats.org/officeDocument/2006/relationships/image" Target="../media/image20.emf"/><Relationship Id="rId4"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9.wav"/><Relationship Id="rId1" Type="http://schemas.microsoft.com/office/2007/relationships/media" Target="../media/media19.wav"/><Relationship Id="rId6" Type="http://schemas.openxmlformats.org/officeDocument/2006/relationships/image" Target="../media/image4.png"/><Relationship Id="rId5" Type="http://schemas.openxmlformats.org/officeDocument/2006/relationships/image" Target="../media/image21.emf"/><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3" Type="http://schemas.openxmlformats.org/officeDocument/2006/relationships/slide" Target="slide12.xml"/><Relationship Id="rId18" Type="http://schemas.openxmlformats.org/officeDocument/2006/relationships/slide" Target="slide17.xml"/><Relationship Id="rId26" Type="http://schemas.openxmlformats.org/officeDocument/2006/relationships/slide" Target="slide25.xml"/><Relationship Id="rId21" Type="http://schemas.openxmlformats.org/officeDocument/2006/relationships/slide" Target="slide20.xml"/><Relationship Id="rId34" Type="http://schemas.openxmlformats.org/officeDocument/2006/relationships/slide" Target="slide33.xml"/><Relationship Id="rId7" Type="http://schemas.openxmlformats.org/officeDocument/2006/relationships/slide" Target="slide6.xml"/><Relationship Id="rId12" Type="http://schemas.openxmlformats.org/officeDocument/2006/relationships/slide" Target="slide11.xml"/><Relationship Id="rId17" Type="http://schemas.openxmlformats.org/officeDocument/2006/relationships/slide" Target="slide16.xml"/><Relationship Id="rId25" Type="http://schemas.openxmlformats.org/officeDocument/2006/relationships/slide" Target="slide24.xml"/><Relationship Id="rId33" Type="http://schemas.openxmlformats.org/officeDocument/2006/relationships/slide" Target="slide32.xml"/><Relationship Id="rId2" Type="http://schemas.openxmlformats.org/officeDocument/2006/relationships/audio" Target="../media/media2.wav"/><Relationship Id="rId16" Type="http://schemas.openxmlformats.org/officeDocument/2006/relationships/slide" Target="slide15.xml"/><Relationship Id="rId20" Type="http://schemas.openxmlformats.org/officeDocument/2006/relationships/slide" Target="slide19.xml"/><Relationship Id="rId29" Type="http://schemas.openxmlformats.org/officeDocument/2006/relationships/slide" Target="slide28.xml"/><Relationship Id="rId1" Type="http://schemas.microsoft.com/office/2007/relationships/media" Target="../media/media2.wav"/><Relationship Id="rId6" Type="http://schemas.openxmlformats.org/officeDocument/2006/relationships/slide" Target="slide5.xml"/><Relationship Id="rId11" Type="http://schemas.openxmlformats.org/officeDocument/2006/relationships/slide" Target="slide10.xml"/><Relationship Id="rId24" Type="http://schemas.openxmlformats.org/officeDocument/2006/relationships/slide" Target="slide23.xml"/><Relationship Id="rId32" Type="http://schemas.openxmlformats.org/officeDocument/2006/relationships/slide" Target="slide31.xml"/><Relationship Id="rId37" Type="http://schemas.openxmlformats.org/officeDocument/2006/relationships/image" Target="../media/image4.png"/><Relationship Id="rId5" Type="http://schemas.openxmlformats.org/officeDocument/2006/relationships/slide" Target="slide4.xml"/><Relationship Id="rId15" Type="http://schemas.openxmlformats.org/officeDocument/2006/relationships/slide" Target="slide14.xml"/><Relationship Id="rId23" Type="http://schemas.openxmlformats.org/officeDocument/2006/relationships/slide" Target="slide22.xml"/><Relationship Id="rId28" Type="http://schemas.openxmlformats.org/officeDocument/2006/relationships/slide" Target="slide27.xml"/><Relationship Id="rId36" Type="http://schemas.openxmlformats.org/officeDocument/2006/relationships/slide" Target="slide35.xml"/><Relationship Id="rId10" Type="http://schemas.openxmlformats.org/officeDocument/2006/relationships/slide" Target="slide9.xml"/><Relationship Id="rId19" Type="http://schemas.openxmlformats.org/officeDocument/2006/relationships/slide" Target="slide18.xml"/><Relationship Id="rId31" Type="http://schemas.openxmlformats.org/officeDocument/2006/relationships/slide" Target="slide30.xml"/><Relationship Id="rId4" Type="http://schemas.openxmlformats.org/officeDocument/2006/relationships/slide" Target="slide3.xml"/><Relationship Id="rId9" Type="http://schemas.openxmlformats.org/officeDocument/2006/relationships/slide" Target="slide8.xml"/><Relationship Id="rId14" Type="http://schemas.openxmlformats.org/officeDocument/2006/relationships/slide" Target="slide13.xml"/><Relationship Id="rId22" Type="http://schemas.openxmlformats.org/officeDocument/2006/relationships/slide" Target="slide21.xml"/><Relationship Id="rId27" Type="http://schemas.openxmlformats.org/officeDocument/2006/relationships/slide" Target="slide26.xml"/><Relationship Id="rId30" Type="http://schemas.openxmlformats.org/officeDocument/2006/relationships/slide" Target="slide29.xml"/><Relationship Id="rId35" Type="http://schemas.openxmlformats.org/officeDocument/2006/relationships/slide" Target="slide34.xml"/><Relationship Id="rId8" Type="http://schemas.openxmlformats.org/officeDocument/2006/relationships/slide" Target="slide7.xml"/><Relationship Id="rId3"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wav"/><Relationship Id="rId1" Type="http://schemas.microsoft.com/office/2007/relationships/media" Target="../media/media20.wav"/><Relationship Id="rId6" Type="http://schemas.openxmlformats.org/officeDocument/2006/relationships/image" Target="../media/image4.png"/><Relationship Id="rId5" Type="http://schemas.openxmlformats.org/officeDocument/2006/relationships/image" Target="../media/image22.emf"/><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wav"/><Relationship Id="rId1" Type="http://schemas.microsoft.com/office/2007/relationships/media" Target="../media/media21.wav"/><Relationship Id="rId6" Type="http://schemas.openxmlformats.org/officeDocument/2006/relationships/image" Target="../media/image4.png"/><Relationship Id="rId5" Type="http://schemas.openxmlformats.org/officeDocument/2006/relationships/image" Target="../media/image23.emf"/><Relationship Id="rId4"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2.wav"/><Relationship Id="rId1" Type="http://schemas.microsoft.com/office/2007/relationships/media" Target="../media/media22.wav"/><Relationship Id="rId6" Type="http://schemas.openxmlformats.org/officeDocument/2006/relationships/image" Target="../media/image4.png"/><Relationship Id="rId5" Type="http://schemas.openxmlformats.org/officeDocument/2006/relationships/image" Target="../media/image24.emf"/><Relationship Id="rId4"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3.wav"/><Relationship Id="rId1" Type="http://schemas.microsoft.com/office/2007/relationships/media" Target="../media/media23.wav"/><Relationship Id="rId6" Type="http://schemas.openxmlformats.org/officeDocument/2006/relationships/image" Target="../media/image4.png"/><Relationship Id="rId5" Type="http://schemas.openxmlformats.org/officeDocument/2006/relationships/image" Target="../media/image25.emf"/><Relationship Id="rId4"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4.wav"/><Relationship Id="rId1" Type="http://schemas.microsoft.com/office/2007/relationships/media" Target="../media/media24.wav"/><Relationship Id="rId6" Type="http://schemas.openxmlformats.org/officeDocument/2006/relationships/image" Target="../media/image4.png"/><Relationship Id="rId5" Type="http://schemas.openxmlformats.org/officeDocument/2006/relationships/image" Target="../media/image26.emf"/><Relationship Id="rId4"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5.wav"/><Relationship Id="rId1" Type="http://schemas.microsoft.com/office/2007/relationships/media" Target="../media/media25.wav"/><Relationship Id="rId6" Type="http://schemas.openxmlformats.org/officeDocument/2006/relationships/image" Target="../media/image4.png"/><Relationship Id="rId5" Type="http://schemas.openxmlformats.org/officeDocument/2006/relationships/image" Target="../media/image27.emf"/><Relationship Id="rId4"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6.wav"/><Relationship Id="rId1" Type="http://schemas.microsoft.com/office/2007/relationships/media" Target="../media/media26.wav"/><Relationship Id="rId6" Type="http://schemas.openxmlformats.org/officeDocument/2006/relationships/image" Target="../media/image4.png"/><Relationship Id="rId5" Type="http://schemas.openxmlformats.org/officeDocument/2006/relationships/image" Target="../media/image28.emf"/><Relationship Id="rId4" Type="http://schemas.openxmlformats.org/officeDocument/2006/relationships/notesSlide" Target="../notesSlides/notesSlide24.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7.wav"/><Relationship Id="rId1" Type="http://schemas.microsoft.com/office/2007/relationships/media" Target="../media/media27.wav"/><Relationship Id="rId6" Type="http://schemas.openxmlformats.org/officeDocument/2006/relationships/image" Target="../media/image4.png"/><Relationship Id="rId5" Type="http://schemas.openxmlformats.org/officeDocument/2006/relationships/image" Target="../media/image29.emf"/><Relationship Id="rId4" Type="http://schemas.openxmlformats.org/officeDocument/2006/relationships/notesSlide" Target="../notesSlides/notesSlide2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8.wav"/><Relationship Id="rId1" Type="http://schemas.microsoft.com/office/2007/relationships/media" Target="../media/media28.wav"/><Relationship Id="rId6" Type="http://schemas.openxmlformats.org/officeDocument/2006/relationships/image" Target="../media/image4.png"/><Relationship Id="rId5" Type="http://schemas.openxmlformats.org/officeDocument/2006/relationships/image" Target="../media/image30.emf"/><Relationship Id="rId4" Type="http://schemas.openxmlformats.org/officeDocument/2006/relationships/notesSlide" Target="../notesSlides/notesSlide26.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9.wav"/><Relationship Id="rId1" Type="http://schemas.microsoft.com/office/2007/relationships/media" Target="../media/media29.wav"/><Relationship Id="rId6" Type="http://schemas.openxmlformats.org/officeDocument/2006/relationships/image" Target="../media/image4.png"/><Relationship Id="rId5" Type="http://schemas.openxmlformats.org/officeDocument/2006/relationships/image" Target="../media/image31.emf"/><Relationship Id="rId4"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wav"/><Relationship Id="rId1" Type="http://schemas.microsoft.com/office/2007/relationships/media" Target="../media/media3.wav"/><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0.wav"/><Relationship Id="rId1" Type="http://schemas.microsoft.com/office/2007/relationships/media" Target="../media/media30.wav"/><Relationship Id="rId6" Type="http://schemas.openxmlformats.org/officeDocument/2006/relationships/image" Target="../media/image4.png"/><Relationship Id="rId5" Type="http://schemas.openxmlformats.org/officeDocument/2006/relationships/image" Target="../media/image32.emf"/><Relationship Id="rId4" Type="http://schemas.openxmlformats.org/officeDocument/2006/relationships/notesSlide" Target="../notesSlides/notesSlide28.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1.wav"/><Relationship Id="rId1" Type="http://schemas.microsoft.com/office/2007/relationships/media" Target="../media/media31.wav"/><Relationship Id="rId6" Type="http://schemas.openxmlformats.org/officeDocument/2006/relationships/image" Target="../media/image4.png"/><Relationship Id="rId5" Type="http://schemas.openxmlformats.org/officeDocument/2006/relationships/image" Target="../media/image33.emf"/><Relationship Id="rId4"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2.wav"/><Relationship Id="rId1" Type="http://schemas.microsoft.com/office/2007/relationships/media" Target="../media/media32.wav"/><Relationship Id="rId6" Type="http://schemas.openxmlformats.org/officeDocument/2006/relationships/image" Target="../media/image4.png"/><Relationship Id="rId5" Type="http://schemas.openxmlformats.org/officeDocument/2006/relationships/image" Target="../media/image34.emf"/><Relationship Id="rId4"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3.wav"/><Relationship Id="rId1" Type="http://schemas.microsoft.com/office/2007/relationships/media" Target="../media/media33.wav"/><Relationship Id="rId6" Type="http://schemas.openxmlformats.org/officeDocument/2006/relationships/image" Target="../media/image4.png"/><Relationship Id="rId5" Type="http://schemas.openxmlformats.org/officeDocument/2006/relationships/image" Target="../media/image35.emf"/><Relationship Id="rId4" Type="http://schemas.openxmlformats.org/officeDocument/2006/relationships/notesSlide" Target="../notesSlides/notesSlide31.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4.wav"/><Relationship Id="rId1" Type="http://schemas.microsoft.com/office/2007/relationships/media" Target="../media/media34.wav"/><Relationship Id="rId5" Type="http://schemas.openxmlformats.org/officeDocument/2006/relationships/image" Target="../media/image4.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wav"/><Relationship Id="rId1" Type="http://schemas.microsoft.com/office/2007/relationships/media" Target="../media/media4.wav"/><Relationship Id="rId6" Type="http://schemas.openxmlformats.org/officeDocument/2006/relationships/image" Target="../media/image4.png"/><Relationship Id="rId5" Type="http://schemas.openxmlformats.org/officeDocument/2006/relationships/image" Target="../media/image6.png"/><Relationship Id="rId4"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wav"/><Relationship Id="rId1" Type="http://schemas.microsoft.com/office/2007/relationships/media" Target="../media/media5.wav"/><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wav"/><Relationship Id="rId1" Type="http://schemas.microsoft.com/office/2007/relationships/media" Target="../media/media6.wav"/><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wav"/><Relationship Id="rId1" Type="http://schemas.microsoft.com/office/2007/relationships/media" Target="../media/media7.wav"/><Relationship Id="rId6" Type="http://schemas.openxmlformats.org/officeDocument/2006/relationships/image" Target="../media/image4.png"/><Relationship Id="rId5" Type="http://schemas.openxmlformats.org/officeDocument/2006/relationships/image" Target="../media/image9.emf"/><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wav"/><Relationship Id="rId1" Type="http://schemas.microsoft.com/office/2007/relationships/media" Target="../media/media8.wav"/><Relationship Id="rId6" Type="http://schemas.openxmlformats.org/officeDocument/2006/relationships/image" Target="../media/image4.png"/><Relationship Id="rId5" Type="http://schemas.openxmlformats.org/officeDocument/2006/relationships/image" Target="../media/image10.emf"/><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wav"/><Relationship Id="rId1" Type="http://schemas.microsoft.com/office/2007/relationships/media" Target="../media/media9.wav"/><Relationship Id="rId6" Type="http://schemas.openxmlformats.org/officeDocument/2006/relationships/image" Target="../media/image4.png"/><Relationship Id="rId5" Type="http://schemas.openxmlformats.org/officeDocument/2006/relationships/image" Target="../media/image11.emf"/><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08" y="40000"/>
            <a:ext cx="12127407" cy="6823710"/>
          </a:xfrm>
          <a:prstGeom prst="rect">
            <a:avLst/>
          </a:prstGeom>
        </p:spPr>
      </p:pic>
      <p:pic>
        <p:nvPicPr>
          <p:cNvPr id="2" name="Slide 1 - July 2025">
            <a:hlinkClick r:id="" action="ppaction://media"/>
            <a:extLst>
              <a:ext uri="{FF2B5EF4-FFF2-40B4-BE49-F238E27FC236}">
                <a16:creationId xmlns:a16="http://schemas.microsoft.com/office/drawing/2014/main" id="{934A110B-ED89-D6BD-EF86-D3BFE5563AA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56108" y="620840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South African Volatility Index (SAVI)</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10</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0 - July 2025">
            <a:hlinkClick r:id="" action="ppaction://media"/>
            <a:extLst>
              <a:ext uri="{FF2B5EF4-FFF2-40B4-BE49-F238E27FC236}">
                <a16:creationId xmlns:a16="http://schemas.microsoft.com/office/drawing/2014/main" id="{D70EFE7F-1367-1EC4-5690-980027CFB2D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2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 overview (CPI - Best Fit)</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11</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1 - July 2025">
            <a:hlinkClick r:id="" action="ppaction://media"/>
            <a:extLst>
              <a:ext uri="{FF2B5EF4-FFF2-40B4-BE49-F238E27FC236}">
                <a16:creationId xmlns:a16="http://schemas.microsoft.com/office/drawing/2014/main" id="{0C2B9CDF-4157-3980-C758-0B4F1039B83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04995"/>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98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Interest rates and bond yields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12</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2 - July 2025">
            <a:hlinkClick r:id="" action="ppaction://media"/>
            <a:extLst>
              <a:ext uri="{FF2B5EF4-FFF2-40B4-BE49-F238E27FC236}">
                <a16:creationId xmlns:a16="http://schemas.microsoft.com/office/drawing/2014/main" id="{577A58EC-560E-971B-8400-14274143483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19342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4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Bond Yields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3 - July 2025">
            <a:hlinkClick r:id="" action="ppaction://media"/>
            <a:extLst>
              <a:ext uri="{FF2B5EF4-FFF2-40B4-BE49-F238E27FC236}">
                <a16:creationId xmlns:a16="http://schemas.microsoft.com/office/drawing/2014/main" id="{A06C215E-2D84-E46F-C1F2-DF5FA645348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4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Equity Yields vs Interest Rates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14</a:t>
            </a:fld>
            <a:endParaRPr lang="en-AU"/>
          </a:p>
        </p:txBody>
      </p:sp>
      <p:pic>
        <p:nvPicPr>
          <p:cNvPr id="5" name="Picture 5">
            <a:extLst>
              <a:ext uri="{FF2B5EF4-FFF2-40B4-BE49-F238E27FC236}">
                <a16:creationId xmlns:a16="http://schemas.microsoft.com/office/drawing/2014/main" id="{51D911F7-357A-56A5-1795-5CC557B2B3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9477" y="878190"/>
            <a:ext cx="9733045" cy="5478162"/>
          </a:xfrm>
          <a:prstGeom prst="rect">
            <a:avLst/>
          </a:prstGeom>
        </p:spPr>
      </p:pic>
      <p:pic>
        <p:nvPicPr>
          <p:cNvPr id="3" name="Slide 14 - July 2025 (2)">
            <a:hlinkClick r:id="" action="ppaction://media"/>
            <a:extLst>
              <a:ext uri="{FF2B5EF4-FFF2-40B4-BE49-F238E27FC236}">
                <a16:creationId xmlns:a16="http://schemas.microsoft.com/office/drawing/2014/main" id="{A619993A-C48C-3AE1-A4CD-C9CC0B381EB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916" y="6234114"/>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36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vs Earnings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15</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5 - July 2025">
            <a:hlinkClick r:id="" action="ppaction://media"/>
            <a:extLst>
              <a:ext uri="{FF2B5EF4-FFF2-40B4-BE49-F238E27FC236}">
                <a16:creationId xmlns:a16="http://schemas.microsoft.com/office/drawing/2014/main" id="{6F9BD28B-4CE3-60E4-A4CC-D0455A28DB2E}"/>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28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EM vs Earnings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16</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6 - July 2025">
            <a:hlinkClick r:id="" action="ppaction://media"/>
            <a:extLst>
              <a:ext uri="{FF2B5EF4-FFF2-40B4-BE49-F238E27FC236}">
                <a16:creationId xmlns:a16="http://schemas.microsoft.com/office/drawing/2014/main" id="{59DF73EC-61A9-4512-E7BB-E670CBA2FCE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0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Markets Overview</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17</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7 - July 2025">
            <a:hlinkClick r:id="" action="ppaction://media"/>
            <a:extLst>
              <a:ext uri="{FF2B5EF4-FFF2-40B4-BE49-F238E27FC236}">
                <a16:creationId xmlns:a16="http://schemas.microsoft.com/office/drawing/2014/main" id="{0082B9B3-3CFC-A9C5-1B87-7B105E83CA3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8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Relative Price-Earnings Ratios (Trailing)</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18</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8 - July 2025">
            <a:hlinkClick r:id="" action="ppaction://media"/>
            <a:extLst>
              <a:ext uri="{FF2B5EF4-FFF2-40B4-BE49-F238E27FC236}">
                <a16:creationId xmlns:a16="http://schemas.microsoft.com/office/drawing/2014/main" id="{B8EF44F6-0126-1689-9A83-2375C266C4C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9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MSCI and SWIX Relative Price-Earnings Ratios (Trailing)</a:t>
            </a:r>
          </a:p>
        </p:txBody>
      </p:sp>
      <p:sp>
        <p:nvSpPr>
          <p:cNvPr id="4" name="Slide Number Placeholder 3"/>
          <p:cNvSpPr>
            <a:spLocks noGrp="1"/>
          </p:cNvSpPr>
          <p:nvPr>
            <p:ph type="sldNum" sz="quarter" idx="11"/>
          </p:nvPr>
        </p:nvSpPr>
        <p:spPr/>
        <p:txBody>
          <a:bodyPr/>
          <a:lstStyle/>
          <a:p>
            <a:fld id="{E917DE0E-AFB1-41FD-BC35-27DB61CA125F}" type="slidenum">
              <a:rPr lang="en-AU" smtClean="0"/>
              <a:pPr/>
              <a:t>19</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19 - July 2025">
            <a:hlinkClick r:id="" action="ppaction://media"/>
            <a:extLst>
              <a:ext uri="{FF2B5EF4-FFF2-40B4-BE49-F238E27FC236}">
                <a16:creationId xmlns:a16="http://schemas.microsoft.com/office/drawing/2014/main" id="{A0DB12E5-1B43-B6ED-51A9-E42D0C277F5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8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Table of contents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a:t>
            </a:fld>
            <a:endParaRPr lang="en-AU"/>
          </a:p>
        </p:txBody>
      </p:sp>
      <p:sp>
        <p:nvSpPr>
          <p:cNvPr id="3" name="TextBox 3">
            <a:extLst>
              <a:ext uri="{FF2B5EF4-FFF2-40B4-BE49-F238E27FC236}">
                <a16:creationId xmlns:a16="http://schemas.microsoft.com/office/drawing/2014/main" id="{82A8F1A8-1020-4A5E-9C65-D3C2432A2F35}"/>
              </a:ext>
            </a:extLst>
          </p:cNvPr>
          <p:cNvSpPr txBox="1"/>
          <p:nvPr/>
        </p:nvSpPr>
        <p:spPr>
          <a:xfrm>
            <a:off x="823661" y="689919"/>
            <a:ext cx="5272339" cy="5478162"/>
          </a:xfrm>
          <a:prstGeom prst="rect">
            <a:avLst/>
          </a:prstGeom>
          <a:noFill/>
        </p:spPr>
        <p:txBody>
          <a:bodyPr wrap="square" rtlCol="0">
            <a:spAutoFit/>
          </a:bodyPr>
          <a:lstStyle/>
          <a:p>
            <a:r>
              <a:rPr lang="en-ZA" sz="1500">
                <a:hlinkClick r:id="rId4" action="ppaction://hlinksldjump"/>
              </a:rPr>
              <a:t>Asset Class Performance to 31 July 2025</a:t>
            </a:r>
            <a:br>
              <a:rPr lang="en-ZA"/>
            </a:br>
            <a:r>
              <a:rPr lang="en-ZA" sz="1500">
                <a:hlinkClick r:id="rId5" action="ppaction://hlinksldjump"/>
              </a:rPr>
              <a:t>SA Equity Performance to 31 July 2025</a:t>
            </a:r>
            <a:br>
              <a:rPr lang="en-ZA"/>
            </a:br>
            <a:r>
              <a:rPr lang="en-ZA" sz="1500">
                <a:hlinkClick r:id="rId6" action="ppaction://hlinksldjump"/>
              </a:rPr>
              <a:t>Commodities Performance to 31 July 2025</a:t>
            </a:r>
            <a:br>
              <a:rPr lang="en-ZA"/>
            </a:br>
            <a:r>
              <a:rPr lang="en-ZA" sz="1500">
                <a:hlinkClick r:id="rId7" action="ppaction://hlinksldjump"/>
              </a:rPr>
              <a:t>Global Market Performance to 31 July 2025</a:t>
            </a:r>
            <a:br>
              <a:rPr lang="en-ZA"/>
            </a:br>
            <a:r>
              <a:rPr lang="en-ZA" sz="1500">
                <a:hlinkClick r:id="rId8" action="ppaction://hlinksldjump"/>
              </a:rPr>
              <a:t>SA Markets</a:t>
            </a:r>
            <a:br>
              <a:rPr lang="en-ZA"/>
            </a:br>
            <a:r>
              <a:rPr lang="en-ZA" sz="1500">
                <a:hlinkClick r:id="rId9" action="ppaction://hlinksldjump"/>
              </a:rPr>
              <a:t>Resources vs Financials vs Industrials</a:t>
            </a:r>
            <a:br>
              <a:rPr lang="en-ZA"/>
            </a:br>
            <a:r>
              <a:rPr lang="en-ZA" sz="1500">
                <a:hlinkClick r:id="rId10" action="ppaction://hlinksldjump"/>
              </a:rPr>
              <a:t>Earnings per share and price-earnings ratios</a:t>
            </a:r>
            <a:br>
              <a:rPr lang="en-ZA"/>
            </a:br>
            <a:r>
              <a:rPr lang="en-ZA" sz="1500">
                <a:hlinkClick r:id="rId11" action="ppaction://hlinksldjump"/>
              </a:rPr>
              <a:t>South African Volatility Index (SAVI)</a:t>
            </a:r>
            <a:br>
              <a:rPr lang="en-ZA"/>
            </a:br>
            <a:r>
              <a:rPr lang="en-ZA" sz="1500">
                <a:hlinkClick r:id="rId12" action="ppaction://hlinksldjump"/>
              </a:rPr>
              <a:t>Exchange Rate overview (CPI - Best Fit)</a:t>
            </a:r>
            <a:br>
              <a:rPr lang="en-ZA"/>
            </a:br>
            <a:r>
              <a:rPr lang="en-ZA" sz="1500">
                <a:hlinkClick r:id="rId13" action="ppaction://hlinksldjump"/>
              </a:rPr>
              <a:t>Interest rates and bond yields</a:t>
            </a:r>
            <a:br>
              <a:rPr lang="en-ZA"/>
            </a:br>
            <a:r>
              <a:rPr lang="en-ZA" sz="1500">
                <a:hlinkClick r:id="rId14" action="ppaction://hlinksldjump"/>
              </a:rPr>
              <a:t>Bond Yields</a:t>
            </a:r>
            <a:br>
              <a:rPr lang="en-ZA"/>
            </a:br>
            <a:r>
              <a:rPr lang="en-ZA" sz="1500">
                <a:hlinkClick r:id="rId15" action="ppaction://hlinksldjump"/>
              </a:rPr>
              <a:t>Equity Yields vs Interest Rates</a:t>
            </a:r>
            <a:br>
              <a:rPr lang="en-ZA"/>
            </a:br>
            <a:r>
              <a:rPr lang="en-ZA" sz="1500">
                <a:hlinkClick r:id="rId16" action="ppaction://hlinksldjump"/>
              </a:rPr>
              <a:t>MSCI vs Earnings</a:t>
            </a:r>
            <a:br>
              <a:rPr lang="en-ZA"/>
            </a:br>
            <a:r>
              <a:rPr lang="en-ZA" sz="1500">
                <a:hlinkClick r:id="rId17" action="ppaction://hlinksldjump"/>
              </a:rPr>
              <a:t>MSCI EM vs Earnings</a:t>
            </a:r>
            <a:br>
              <a:rPr lang="en-ZA"/>
            </a:br>
            <a:r>
              <a:rPr lang="en-ZA" sz="1500">
                <a:hlinkClick r:id="rId18" action="ppaction://hlinksldjump"/>
              </a:rPr>
              <a:t>Global Markets Overview</a:t>
            </a:r>
            <a:br>
              <a:rPr lang="en-ZA"/>
            </a:br>
            <a:r>
              <a:rPr lang="en-ZA" sz="1500">
                <a:hlinkClick r:id="rId19" action="ppaction://hlinksldjump"/>
              </a:rPr>
              <a:t>MSCI Relative Price-Earnings Ratios (Trailing)</a:t>
            </a:r>
            <a:br>
              <a:rPr lang="en-ZA"/>
            </a:br>
            <a:r>
              <a:rPr lang="en-ZA" sz="1500">
                <a:hlinkClick r:id="rId20" action="ppaction://hlinksldjump"/>
              </a:rPr>
              <a:t>MSCI and SWIX Relative Price-Earnings Ratios (Trailing)</a:t>
            </a:r>
            <a:br>
              <a:rPr lang="en-ZA"/>
            </a:br>
            <a:r>
              <a:rPr lang="en-ZA" sz="1500">
                <a:hlinkClick r:id="rId21" action="ppaction://hlinksldjump"/>
              </a:rPr>
              <a:t>Global market volatility</a:t>
            </a:r>
            <a:br>
              <a:rPr lang="en-ZA"/>
            </a:br>
            <a:r>
              <a:rPr lang="en-ZA" sz="1500">
                <a:hlinkClick r:id="rId22" action="ppaction://hlinksldjump"/>
              </a:rPr>
              <a:t>Global Bonds</a:t>
            </a:r>
            <a:br>
              <a:rPr lang="en-ZA"/>
            </a:br>
            <a:r>
              <a:rPr lang="en-ZA" sz="1500">
                <a:hlinkClick r:id="rId23" action="ppaction://hlinksldjump"/>
              </a:rPr>
              <a:t>SA Rand against the US Dollar, Pound &amp; Euro (12 months)</a:t>
            </a:r>
            <a:br>
              <a:rPr lang="en-ZA"/>
            </a:br>
            <a:endParaRPr lang="en-ZA"/>
          </a:p>
        </p:txBody>
      </p:sp>
      <p:sp>
        <p:nvSpPr>
          <p:cNvPr id="5" name="TextBox 3">
            <a:extLst>
              <a:ext uri="{FF2B5EF4-FFF2-40B4-BE49-F238E27FC236}">
                <a16:creationId xmlns:a16="http://schemas.microsoft.com/office/drawing/2014/main" id="{82A8F1A8-1020-4A5E-9C65-D3C2432A2F35}"/>
              </a:ext>
            </a:extLst>
          </p:cNvPr>
          <p:cNvSpPr txBox="1"/>
          <p:nvPr/>
        </p:nvSpPr>
        <p:spPr>
          <a:xfrm>
            <a:off x="6096000" y="689919"/>
            <a:ext cx="5272339" cy="5478162"/>
          </a:xfrm>
          <a:prstGeom prst="rect">
            <a:avLst/>
          </a:prstGeom>
          <a:noFill/>
        </p:spPr>
        <p:txBody>
          <a:bodyPr wrap="square" rtlCol="0">
            <a:spAutoFit/>
          </a:bodyPr>
          <a:lstStyle/>
          <a:p>
            <a:r>
              <a:rPr lang="en-ZA" sz="1500">
                <a:hlinkClick r:id="rId24" action="ppaction://hlinksldjump"/>
              </a:rPr>
              <a:t>SA Rand against the US Dollar, Pound &amp; Euro (5 years)</a:t>
            </a:r>
            <a:br>
              <a:rPr lang="en-ZA"/>
            </a:br>
            <a:r>
              <a:rPr lang="en-ZA" sz="1500">
                <a:hlinkClick r:id="rId25" action="ppaction://hlinksldjump"/>
              </a:rPr>
              <a:t>Exchange Rates (USDZAR)</a:t>
            </a:r>
            <a:br>
              <a:rPr lang="en-ZA"/>
            </a:br>
            <a:r>
              <a:rPr lang="en-ZA" sz="1500">
                <a:hlinkClick r:id="rId26" action="ppaction://hlinksldjump"/>
              </a:rPr>
              <a:t>Exchange Rates (GBPZAR)</a:t>
            </a:r>
            <a:br>
              <a:rPr lang="en-ZA"/>
            </a:br>
            <a:r>
              <a:rPr lang="en-ZA" sz="1500">
                <a:hlinkClick r:id="rId27" action="ppaction://hlinksldjump"/>
              </a:rPr>
              <a:t>Exchange Rates (EURZAR)</a:t>
            </a:r>
            <a:br>
              <a:rPr lang="en-ZA"/>
            </a:br>
            <a:r>
              <a:rPr lang="en-ZA" sz="1500">
                <a:hlinkClick r:id="rId28" action="ppaction://hlinksldjump"/>
              </a:rPr>
              <a:t>SA equities vs. global developed &amp; emerging markets (12 months)</a:t>
            </a:r>
            <a:br>
              <a:rPr lang="en-ZA"/>
            </a:br>
            <a:r>
              <a:rPr lang="en-ZA" sz="1500">
                <a:hlinkClick r:id="rId29" action="ppaction://hlinksldjump"/>
              </a:rPr>
              <a:t>SA equities vs. global developed &amp; emerging markets (5 years)</a:t>
            </a:r>
            <a:br>
              <a:rPr lang="en-ZA"/>
            </a:br>
            <a:r>
              <a:rPr lang="en-ZA" sz="1500">
                <a:hlinkClick r:id="rId30" action="ppaction://hlinksldjump"/>
              </a:rPr>
              <a:t>US Institute for Supply Management Index</a:t>
            </a:r>
            <a:br>
              <a:rPr lang="en-ZA"/>
            </a:br>
            <a:r>
              <a:rPr lang="en-ZA" sz="1500">
                <a:hlinkClick r:id="rId31" action="ppaction://hlinksldjump"/>
              </a:rPr>
              <a:t>SA Purchasing Managers Index</a:t>
            </a:r>
            <a:br>
              <a:rPr lang="en-ZA"/>
            </a:br>
            <a:r>
              <a:rPr lang="en-ZA" sz="1500">
                <a:hlinkClick r:id="rId32" action="ppaction://hlinksldjump"/>
              </a:rPr>
              <a:t>Gold Price (USD)</a:t>
            </a:r>
            <a:br>
              <a:rPr lang="en-ZA"/>
            </a:br>
            <a:r>
              <a:rPr lang="en-ZA" sz="1500">
                <a:hlinkClick r:id="rId33" action="ppaction://hlinksldjump"/>
              </a:rPr>
              <a:t>Brent Crude Price per Barrel (USD)</a:t>
            </a:r>
            <a:br>
              <a:rPr lang="en-ZA"/>
            </a:br>
            <a:r>
              <a:rPr lang="en-ZA" sz="1500">
                <a:hlinkClick r:id="rId34" action="ppaction://hlinksldjump"/>
              </a:rPr>
              <a:t>Platinum Price (USD)</a:t>
            </a:r>
            <a:br>
              <a:rPr lang="en-ZA"/>
            </a:br>
            <a:r>
              <a:rPr lang="en-ZA" sz="1500">
                <a:hlinkClick r:id="rId35" action="ppaction://hlinksldjump"/>
              </a:rPr>
              <a:t>Conclusion</a:t>
            </a:r>
            <a:br>
              <a:rPr lang="en-ZA"/>
            </a:br>
            <a:r>
              <a:rPr lang="en-ZA" sz="1500">
                <a:hlinkClick r:id="rId36" action="ppaction://hlinksldjump"/>
              </a:rPr>
              <a:t>Disclaimer</a:t>
            </a:r>
            <a:br>
              <a:rPr lang="en-ZA"/>
            </a:br>
            <a:endParaRPr lang="en-ZA"/>
          </a:p>
        </p:txBody>
      </p:sp>
      <p:pic>
        <p:nvPicPr>
          <p:cNvPr id="6" name="Slide 2 - July 2025">
            <a:hlinkClick r:id="" action="ppaction://media"/>
            <a:extLst>
              <a:ext uri="{FF2B5EF4-FFF2-40B4-BE49-F238E27FC236}">
                <a16:creationId xmlns:a16="http://schemas.microsoft.com/office/drawing/2014/main" id="{B5A1BF6D-3E50-CD06-EBB2-AE39B01BD13A}"/>
              </a:ext>
            </a:extLst>
          </p:cNvPr>
          <p:cNvPicPr>
            <a:picLocks noChangeAspect="1"/>
          </p:cNvPicPr>
          <p:nvPr>
            <a:audioFile r:link="rId2"/>
            <p:extLst>
              <p:ext uri="{DAA4B4D4-6D71-4841-9C94-3DE7FCFB9230}">
                <p14:media xmlns:p14="http://schemas.microsoft.com/office/powerpoint/2010/main" r:embed="rId1"/>
              </p:ext>
            </p:extLst>
          </p:nvPr>
        </p:nvPicPr>
        <p:blipFill>
          <a:blip r:embed="rId37"/>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6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market volatility</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20</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0 - July 2025">
            <a:hlinkClick r:id="" action="ppaction://media"/>
            <a:extLst>
              <a:ext uri="{FF2B5EF4-FFF2-40B4-BE49-F238E27FC236}">
                <a16:creationId xmlns:a16="http://schemas.microsoft.com/office/drawing/2014/main" id="{6EE22ACE-8D53-8409-80BF-F1F550387F42}"/>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40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Bonds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21</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1 - July 2025">
            <a:hlinkClick r:id="" action="ppaction://media"/>
            <a:extLst>
              <a:ext uri="{FF2B5EF4-FFF2-40B4-BE49-F238E27FC236}">
                <a16:creationId xmlns:a16="http://schemas.microsoft.com/office/drawing/2014/main" id="{64D89937-FDA9-B8FD-2609-B31FA20D1A7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Rand against the US Dollar, Pound &amp; Euro (12 months)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22</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2 - July 2025">
            <a:hlinkClick r:id="" action="ppaction://media"/>
            <a:extLst>
              <a:ext uri="{FF2B5EF4-FFF2-40B4-BE49-F238E27FC236}">
                <a16:creationId xmlns:a16="http://schemas.microsoft.com/office/drawing/2014/main" id="{17F3D80E-1E81-6898-C039-D9454050904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3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Rand against the US Dollar, Pound &amp; Euro (5 years)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3 - July 2025">
            <a:hlinkClick r:id="" action="ppaction://media"/>
            <a:extLst>
              <a:ext uri="{FF2B5EF4-FFF2-40B4-BE49-F238E27FC236}">
                <a16:creationId xmlns:a16="http://schemas.microsoft.com/office/drawing/2014/main" id="{0D86EFB7-81A4-ABF0-DFE2-E5F7F790063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10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Rates (USDZAR)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24</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6" name="Slide 24_">
            <a:hlinkClick r:id="" action="ppaction://media"/>
            <a:extLst>
              <a:ext uri="{FF2B5EF4-FFF2-40B4-BE49-F238E27FC236}">
                <a16:creationId xmlns:a16="http://schemas.microsoft.com/office/drawing/2014/main" id="{A3E236BC-C255-33F5-5362-CCF31B83F59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916" y="6234114"/>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4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Rates (GBPZAR)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25</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5 - July 2025">
            <a:hlinkClick r:id="" action="ppaction://media"/>
            <a:extLst>
              <a:ext uri="{FF2B5EF4-FFF2-40B4-BE49-F238E27FC236}">
                <a16:creationId xmlns:a16="http://schemas.microsoft.com/office/drawing/2014/main" id="{3E03BDE1-A4B2-433A-D7C7-BE41165B18E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3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Exchange Rates (EURZAR)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26</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6 - July 2025">
            <a:hlinkClick r:id="" action="ppaction://media"/>
            <a:extLst>
              <a:ext uri="{FF2B5EF4-FFF2-40B4-BE49-F238E27FC236}">
                <a16:creationId xmlns:a16="http://schemas.microsoft.com/office/drawing/2014/main" id="{8401928A-4234-D0F8-6158-8609002749A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1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equities vs. global developed &amp; emerging markets (12 months)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27</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7 - July 2025">
            <a:hlinkClick r:id="" action="ppaction://media"/>
            <a:extLst>
              <a:ext uri="{FF2B5EF4-FFF2-40B4-BE49-F238E27FC236}">
                <a16:creationId xmlns:a16="http://schemas.microsoft.com/office/drawing/2014/main" id="{492D219E-89E7-66A9-EF9E-C3441E61E986}"/>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04995"/>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60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equities vs. global developed &amp; emerging markets (5 years)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28</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8 - July 2025">
            <a:hlinkClick r:id="" action="ppaction://media"/>
            <a:extLst>
              <a:ext uri="{FF2B5EF4-FFF2-40B4-BE49-F238E27FC236}">
                <a16:creationId xmlns:a16="http://schemas.microsoft.com/office/drawing/2014/main" id="{F16E1C0B-28FA-C48E-3CB0-FE303BA6F3A8}"/>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77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US Institute for Supply Management Index</a:t>
            </a:r>
          </a:p>
        </p:txBody>
      </p:sp>
      <p:sp>
        <p:nvSpPr>
          <p:cNvPr id="4" name="Slide Number Placeholder 3"/>
          <p:cNvSpPr>
            <a:spLocks noGrp="1"/>
          </p:cNvSpPr>
          <p:nvPr>
            <p:ph type="sldNum" sz="quarter" idx="11"/>
          </p:nvPr>
        </p:nvSpPr>
        <p:spPr/>
        <p:txBody>
          <a:bodyPr/>
          <a:lstStyle/>
          <a:p>
            <a:fld id="{E917DE0E-AFB1-41FD-BC35-27DB61CA125F}" type="slidenum">
              <a:rPr lang="en-AU" smtClean="0"/>
              <a:pPr/>
              <a:t>29</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29 - July 2025">
            <a:hlinkClick r:id="" action="ppaction://media"/>
            <a:extLst>
              <a:ext uri="{FF2B5EF4-FFF2-40B4-BE49-F238E27FC236}">
                <a16:creationId xmlns:a16="http://schemas.microsoft.com/office/drawing/2014/main" id="{9C533990-B79C-1BC0-70AF-344A921D671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3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Asset Class Performance to 31 July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423" y="871845"/>
            <a:ext cx="10544678" cy="5247624"/>
          </a:xfrm>
          <a:prstGeom prst="rect">
            <a:avLst/>
          </a:prstGeom>
        </p:spPr>
      </p:pic>
      <p:pic>
        <p:nvPicPr>
          <p:cNvPr id="5" name="Slide 3 - July 2025">
            <a:hlinkClick r:id="" action="ppaction://media"/>
            <a:extLst>
              <a:ext uri="{FF2B5EF4-FFF2-40B4-BE49-F238E27FC236}">
                <a16:creationId xmlns:a16="http://schemas.microsoft.com/office/drawing/2014/main" id="{4BFADFFF-87D8-7779-5508-9471208A2C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39719"/>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48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Purchasing Managers Index</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30</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0 - July 2025">
            <a:hlinkClick r:id="" action="ppaction://media"/>
            <a:extLst>
              <a:ext uri="{FF2B5EF4-FFF2-40B4-BE49-F238E27FC236}">
                <a16:creationId xmlns:a16="http://schemas.microsoft.com/office/drawing/2014/main" id="{DFF4D15C-869B-6ABD-3EEA-A2A63475707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07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Gold Price (USD)</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31</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1 - July 2025">
            <a:hlinkClick r:id="" action="ppaction://media"/>
            <a:extLst>
              <a:ext uri="{FF2B5EF4-FFF2-40B4-BE49-F238E27FC236}">
                <a16:creationId xmlns:a16="http://schemas.microsoft.com/office/drawing/2014/main" id="{2A2B7B8C-A892-90A5-DA48-0031F70E06DC}"/>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0" y="6216570"/>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3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Brent Crude Price per Barrel (USD)</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32</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2 - July 2025">
            <a:hlinkClick r:id="" action="ppaction://media"/>
            <a:extLst>
              <a:ext uri="{FF2B5EF4-FFF2-40B4-BE49-F238E27FC236}">
                <a16:creationId xmlns:a16="http://schemas.microsoft.com/office/drawing/2014/main" id="{4CF52AB4-7CB2-06AB-3A13-D4562041E1A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44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Platinum Price (USD)</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33</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33 - July 2025">
            <a:hlinkClick r:id="" action="ppaction://media"/>
            <a:extLst>
              <a:ext uri="{FF2B5EF4-FFF2-40B4-BE49-F238E27FC236}">
                <a16:creationId xmlns:a16="http://schemas.microsoft.com/office/drawing/2014/main" id="{AC0ACDED-7D8F-13E3-8672-CE889F66598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76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Conclusion</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34</a:t>
            </a:fld>
            <a:endParaRPr lang="en-AU"/>
          </a:p>
        </p:txBody>
      </p:sp>
      <p:pic>
        <p:nvPicPr>
          <p:cNvPr id="3"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661" y="870893"/>
            <a:ext cx="10544678" cy="609614"/>
          </a:xfrm>
          <a:prstGeom prst="rect">
            <a:avLst/>
          </a:prstGeom>
        </p:spPr>
      </p:pic>
      <p:pic>
        <p:nvPicPr>
          <p:cNvPr id="5" name="Slide 34 - July 2025">
            <a:hlinkClick r:id="" action="ppaction://media"/>
            <a:extLst>
              <a:ext uri="{FF2B5EF4-FFF2-40B4-BE49-F238E27FC236}">
                <a16:creationId xmlns:a16="http://schemas.microsoft.com/office/drawing/2014/main" id="{60FF9CD5-E8FC-912C-53BC-D8EB6D0A6FB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0" y="623411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Disclaimer</a:t>
            </a:r>
          </a:p>
        </p:txBody>
      </p:sp>
      <p:sp>
        <p:nvSpPr>
          <p:cNvPr id="4" name="Slide Number Placeholder 3"/>
          <p:cNvSpPr>
            <a:spLocks noGrp="1"/>
          </p:cNvSpPr>
          <p:nvPr>
            <p:ph type="sldNum" sz="quarter" idx="11"/>
          </p:nvPr>
        </p:nvSpPr>
        <p:spPr/>
        <p:txBody>
          <a:bodyPr/>
          <a:lstStyle/>
          <a:p>
            <a:fld id="{E917DE0E-AFB1-41FD-BC35-27DB61CA125F}" type="slidenum">
              <a:rPr lang="en-AU" smtClean="0"/>
              <a:pPr/>
              <a:t>35</a:t>
            </a:fld>
            <a:endParaRPr lang="en-AU"/>
          </a:p>
        </p:txBody>
      </p:sp>
      <p:pic>
        <p:nvPicPr>
          <p:cNvPr id="3"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661" y="870893"/>
            <a:ext cx="10544678" cy="201831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Equity Performance to 31 July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4</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2479" y="871845"/>
            <a:ext cx="10236565" cy="5478162"/>
          </a:xfrm>
          <a:prstGeom prst="rect">
            <a:avLst/>
          </a:prstGeom>
        </p:spPr>
      </p:pic>
      <p:pic>
        <p:nvPicPr>
          <p:cNvPr id="6" name="Slide 4 - July 2025">
            <a:hlinkClick r:id="" action="ppaction://media"/>
            <a:extLst>
              <a:ext uri="{FF2B5EF4-FFF2-40B4-BE49-F238E27FC236}">
                <a16:creationId xmlns:a16="http://schemas.microsoft.com/office/drawing/2014/main" id="{4921D94E-C2B7-575B-E285-568E9942B52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1634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60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Commodities Performance to 31 July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5</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423" y="871845"/>
            <a:ext cx="10544678" cy="2792692"/>
          </a:xfrm>
          <a:prstGeom prst="rect">
            <a:avLst/>
          </a:prstGeom>
        </p:spPr>
      </p:pic>
      <p:pic>
        <p:nvPicPr>
          <p:cNvPr id="5" name="Slide 5 - July 2025">
            <a:hlinkClick r:id="" action="ppaction://media"/>
            <a:extLst>
              <a:ext uri="{FF2B5EF4-FFF2-40B4-BE49-F238E27FC236}">
                <a16:creationId xmlns:a16="http://schemas.microsoft.com/office/drawing/2014/main" id="{0BB0F619-2845-6E91-F45B-0A6735228D6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01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Global Market Performance to 31 July 2025</a:t>
            </a:r>
          </a:p>
        </p:txBody>
      </p:sp>
      <p:sp>
        <p:nvSpPr>
          <p:cNvPr id="4" name="Slide Number Placeholder 3"/>
          <p:cNvSpPr>
            <a:spLocks noGrp="1"/>
          </p:cNvSpPr>
          <p:nvPr>
            <p:ph type="sldNum" sz="quarter" idx="11"/>
          </p:nvPr>
        </p:nvSpPr>
        <p:spPr/>
        <p:txBody>
          <a:bodyPr/>
          <a:lstStyle/>
          <a:p>
            <a:fld id="{E917DE0E-AFB1-41FD-BC35-27DB61CA125F}" type="slidenum">
              <a:rPr lang="en-AU" smtClean="0"/>
              <a:pPr/>
              <a:t>6</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8423" y="871845"/>
            <a:ext cx="10544678" cy="4835723"/>
          </a:xfrm>
          <a:prstGeom prst="rect">
            <a:avLst/>
          </a:prstGeom>
        </p:spPr>
      </p:pic>
      <p:pic>
        <p:nvPicPr>
          <p:cNvPr id="5" name="Slide 6 - July 2025">
            <a:hlinkClick r:id="" action="ppaction://media"/>
            <a:extLst>
              <a:ext uri="{FF2B5EF4-FFF2-40B4-BE49-F238E27FC236}">
                <a16:creationId xmlns:a16="http://schemas.microsoft.com/office/drawing/2014/main" id="{27B3AEB8-4338-8A5D-B4FB-03A52B21871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51294"/>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24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SA Markets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7</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6" name="Slide 7_">
            <a:hlinkClick r:id="" action="ppaction://media"/>
            <a:extLst>
              <a:ext uri="{FF2B5EF4-FFF2-40B4-BE49-F238E27FC236}">
                <a16:creationId xmlns:a16="http://schemas.microsoft.com/office/drawing/2014/main" id="{D895598C-767B-03C8-E15D-B3D7C30FBCD1}"/>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916" y="6226740"/>
            <a:ext cx="487363" cy="4873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9640"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Resources vs Financials vs Industrials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8</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8 - July 2025">
            <a:hlinkClick r:id="" action="ppaction://media"/>
            <a:extLst>
              <a:ext uri="{FF2B5EF4-FFF2-40B4-BE49-F238E27FC236}">
                <a16:creationId xmlns:a16="http://schemas.microsoft.com/office/drawing/2014/main" id="{0A735266-4C23-DEC8-79B1-925C46B8E63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392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Earnings per share and price-earnings ratios</a:t>
            </a:r>
          </a:p>
        </p:txBody>
      </p:sp>
      <p:sp>
        <p:nvSpPr>
          <p:cNvPr id="4" name="Slide Number Placeholder 3"/>
          <p:cNvSpPr>
            <a:spLocks noGrp="1"/>
          </p:cNvSpPr>
          <p:nvPr>
            <p:ph type="sldNum" sz="quarter" idx="11"/>
          </p:nvPr>
        </p:nvSpPr>
        <p:spPr/>
        <p:txBody>
          <a:bodyPr/>
          <a:lstStyle/>
          <a:p>
            <a:fld id="{E917DE0E-AFB1-41FD-BC35-27DB61CA125F}" type="slidenum">
              <a:rPr lang="en-AU" smtClean="0"/>
              <a:pPr/>
              <a:t>9</a:t>
            </a:fld>
            <a:endParaRPr lang="en-AU"/>
          </a:p>
        </p:txBody>
      </p:sp>
      <p:pic>
        <p:nvPicPr>
          <p:cNvPr id="3"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239" y="871845"/>
            <a:ext cx="9733045" cy="5478162"/>
          </a:xfrm>
          <a:prstGeom prst="rect">
            <a:avLst/>
          </a:prstGeom>
        </p:spPr>
      </p:pic>
      <p:pic>
        <p:nvPicPr>
          <p:cNvPr id="5" name="Slide 9 - July 2025">
            <a:hlinkClick r:id="" action="ppaction://media"/>
            <a:extLst>
              <a:ext uri="{FF2B5EF4-FFF2-40B4-BE49-F238E27FC236}">
                <a16:creationId xmlns:a16="http://schemas.microsoft.com/office/drawing/2014/main" id="{DD4D0D40-ED48-0171-0678-50065015DCA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155" y="6219396"/>
            <a:ext cx="609600" cy="609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480"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CD0BE899D656F4F900C353DFEB438A9" ma:contentTypeVersion="17" ma:contentTypeDescription="Create a new document." ma:contentTypeScope="" ma:versionID="f355a1bd325b7385ebe379093d6d154d">
  <xsd:schema xmlns:xsd="http://www.w3.org/2001/XMLSchema" xmlns:xs="http://www.w3.org/2001/XMLSchema" xmlns:p="http://schemas.microsoft.com/office/2006/metadata/properties" xmlns:ns2="ff354ffb-bc17-47f4-9a70-249669604fff" xmlns:ns3="b763cab6-2856-40d5-a12f-5571e3df90c4" targetNamespace="http://schemas.microsoft.com/office/2006/metadata/properties" ma:root="true" ma:fieldsID="dd4d22c9769273c54c7f16fdc458b18b" ns2:_="" ns3:_="">
    <xsd:import namespace="ff354ffb-bc17-47f4-9a70-249669604fff"/>
    <xsd:import namespace="b763cab6-2856-40d5-a12f-5571e3df90c4"/>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354ffb-bc17-47f4-9a70-249669604f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887c0bd6-79dd-498b-a42c-d0c0f2a71d6c"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763cab6-2856-40d5-a12f-5571e3df90c4"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103e009c-8d21-4ad3-984f-baa8bc2dfd14}" ma:internalName="TaxCatchAll" ma:showField="CatchAllData" ma:web="b763cab6-2856-40d5-a12f-5571e3df90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ff354ffb-bc17-47f4-9a70-249669604fff">
      <Terms xmlns="http://schemas.microsoft.com/office/infopath/2007/PartnerControls"/>
    </lcf76f155ced4ddcb4097134ff3c332f>
    <TaxCatchAll xmlns="b763cab6-2856-40d5-a12f-5571e3df90c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EE576E5-EE8B-4AD8-AF1B-295D1422691C}">
  <ds:schemaRefs>
    <ds:schemaRef ds:uri="b763cab6-2856-40d5-a12f-5571e3df90c4"/>
    <ds:schemaRef ds:uri="ff354ffb-bc17-47f4-9a70-249669604ff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C7448BB0-6F3F-4FA9-A121-1BB30AB1166B}">
  <ds:schemaRefs>
    <ds:schemaRef ds:uri="http://schemas.openxmlformats.org/package/2006/metadata/core-properties"/>
    <ds:schemaRef ds:uri="http://schemas.microsoft.com/office/infopath/2007/PartnerControls"/>
    <ds:schemaRef ds:uri="http://purl.org/dc/dcmitype/"/>
    <ds:schemaRef ds:uri="http://schemas.microsoft.com/office/2006/metadata/properties"/>
    <ds:schemaRef ds:uri="http://schemas.microsoft.com/office/2006/documentManagement/types"/>
    <ds:schemaRef ds:uri="http://www.w3.org/XML/1998/namespace"/>
    <ds:schemaRef ds:uri="http://purl.org/dc/terms/"/>
    <ds:schemaRef ds:uri="b763cab6-2856-40d5-a12f-5571e3df90c4"/>
    <ds:schemaRef ds:uri="ff354ffb-bc17-47f4-9a70-249669604fff"/>
    <ds:schemaRef ds:uri="http://purl.org/dc/elements/1.1/"/>
  </ds:schemaRefs>
</ds:datastoreItem>
</file>

<file path=customXml/itemProps3.xml><?xml version="1.0" encoding="utf-8"?>
<ds:datastoreItem xmlns:ds="http://schemas.openxmlformats.org/officeDocument/2006/customXml" ds:itemID="{C95028FB-EAE8-432E-AAD3-404FCB5D3B3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2553</Words>
  <Application>Microsoft Office PowerPoint</Application>
  <PresentationFormat>Widescreen</PresentationFormat>
  <Paragraphs>214</Paragraphs>
  <Slides>35</Slides>
  <Notes>31</Notes>
  <HiddenSlides>0</HiddenSlides>
  <MMClips>34</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Calibri Light</vt:lpstr>
      <vt:lpstr>Open Sans</vt:lpstr>
      <vt:lpstr>Rubik</vt:lpstr>
      <vt:lpstr>Office Theme</vt:lpstr>
      <vt:lpstr>PowerPoint Presentation</vt:lpstr>
      <vt:lpstr>Table of contents</vt:lpstr>
      <vt:lpstr>Asset Class Performance to 31 July 2025</vt:lpstr>
      <vt:lpstr>SA Equity Performance to 31 July 2025</vt:lpstr>
      <vt:lpstr>Commodities Performance to 31 July 2025</vt:lpstr>
      <vt:lpstr>Global Market Performance to 31 July 2025</vt:lpstr>
      <vt:lpstr>SA Markets</vt:lpstr>
      <vt:lpstr>Resources vs Financials vs Industrials</vt:lpstr>
      <vt:lpstr>Earnings per share and price-earnings ratios</vt:lpstr>
      <vt:lpstr>South African Volatility Index (SAVI)</vt:lpstr>
      <vt:lpstr>Exchange Rate overview (CPI - Best Fit)</vt:lpstr>
      <vt:lpstr>Interest rates and bond yields</vt:lpstr>
      <vt:lpstr>Bond Yields</vt:lpstr>
      <vt:lpstr>Equity Yields vs Interest Rates</vt:lpstr>
      <vt:lpstr>MSCI vs Earnings</vt:lpstr>
      <vt:lpstr>MSCI EM vs Earnings</vt:lpstr>
      <vt:lpstr>Global Markets Overview</vt:lpstr>
      <vt:lpstr>MSCI Relative Price-Earnings Ratios (Trailing)</vt:lpstr>
      <vt:lpstr>MSCI and SWIX Relative Price-Earnings Ratios (Trailing)</vt:lpstr>
      <vt:lpstr>Global market volatility</vt:lpstr>
      <vt:lpstr>Global Bonds</vt:lpstr>
      <vt:lpstr>SA Rand against the US Dollar, Pound &amp; Euro (12 months)</vt:lpstr>
      <vt:lpstr>SA Rand against the US Dollar, Pound &amp; Euro (5 years)</vt:lpstr>
      <vt:lpstr>Exchange Rates (USDZAR)</vt:lpstr>
      <vt:lpstr>Exchange Rates (GBPZAR)</vt:lpstr>
      <vt:lpstr>Exchange Rates (EURZAR)</vt:lpstr>
      <vt:lpstr>SA equities vs. global developed &amp; emerging markets (12 months)</vt:lpstr>
      <vt:lpstr>SA equities vs. global developed &amp; emerging markets (5 years)</vt:lpstr>
      <vt:lpstr>US Institute for Supply Management Index</vt:lpstr>
      <vt:lpstr>SA Purchasing Managers Index</vt:lpstr>
      <vt:lpstr>Gold Price (USD)</vt:lpstr>
      <vt:lpstr>Brent Crude Price per Barrel (USD)</vt:lpstr>
      <vt:lpstr>Platinum Price (USD)</vt:lpstr>
      <vt:lpstr>Conclusion</vt:lpstr>
      <vt:lpstr>Disclaimer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Alisha Naidoo</dc:creator>
  <cp:lastModifiedBy>Khashiaah Muhammad</cp:lastModifiedBy>
  <cp:revision>5</cp:revision>
  <dcterms:created xsi:type="dcterms:W3CDTF">2018-06-13T13:41:36Z</dcterms:created>
  <dcterms:modified xsi:type="dcterms:W3CDTF">2025-08-15T09:04:19Z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0x0101002CD0BE899D656F4F900C353DFEB438A9</vt:lpwstr>
  </property>
  <property fmtid="{D5CDD505-2E9C-101B-9397-08002B2CF9AE}" pid="3" name="MediaServiceImageTags">
    <vt:lpwstr/>
  </property>
</Properties>
</file>