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7" r:id="rId2"/>
    <p:sldId id="258" r:id="rId3"/>
    <p:sldId id="276" r:id="rId4"/>
    <p:sldId id="259" r:id="rId5"/>
    <p:sldId id="260" r:id="rId6"/>
    <p:sldId id="261" r:id="rId7"/>
    <p:sldId id="263" r:id="rId8"/>
    <p:sldId id="264" r:id="rId9"/>
    <p:sldId id="288" r:id="rId10"/>
    <p:sldId id="268" r:id="rId11"/>
    <p:sldId id="283" r:id="rId12"/>
    <p:sldId id="277" r:id="rId13"/>
    <p:sldId id="278" r:id="rId14"/>
    <p:sldId id="279" r:id="rId15"/>
    <p:sldId id="280" r:id="rId16"/>
    <p:sldId id="285" r:id="rId17"/>
    <p:sldId id="284" r:id="rId18"/>
    <p:sldId id="287" r:id="rId19"/>
    <p:sldId id="286" r:id="rId20"/>
    <p:sldId id="275" r:id="rId21"/>
    <p:sldId id="270" r:id="rId22"/>
    <p:sldId id="272" r:id="rId23"/>
    <p:sldId id="273" r:id="rId24"/>
    <p:sldId id="271" r:id="rId25"/>
    <p:sldId id="274" r:id="rId26"/>
    <p:sldId id="282" r:id="rId27"/>
    <p:sldId id="281" r:id="rId28"/>
    <p:sldId id="289" r:id="rId2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60"/>
  </p:normalViewPr>
  <p:slideViewPr>
    <p:cSldViewPr snapToGrid="0">
      <p:cViewPr varScale="1">
        <p:scale>
          <a:sx n="91" d="100"/>
          <a:sy n="91" d="100"/>
        </p:scale>
        <p:origin x="656" y="56"/>
      </p:cViewPr>
      <p:guideLst/>
    </p:cSldViewPr>
  </p:slideViewPr>
  <p:notesTextViewPr>
    <p:cViewPr>
      <p:scale>
        <a:sx n="1" d="1"/>
        <a:sy n="1" d="1"/>
      </p:scale>
      <p:origin x="0" y="0"/>
    </p:cViewPr>
  </p:notesTextViewPr>
  <p:sorterViewPr>
    <p:cViewPr>
      <p:scale>
        <a:sx n="100" d="100"/>
        <a:sy n="100" d="100"/>
      </p:scale>
      <p:origin x="0" y="-267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32EF70-2E49-4115-8A5E-E846A973AB66}" type="datetimeFigureOut">
              <a:rPr lang="en-GB" smtClean="0"/>
              <a:t>30/03/2020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87D068-E407-4F78-84CE-3784302DAF16}" type="slidenum">
              <a:rPr lang="en-GB" smtClean="0"/>
              <a:t>‹#›</a:t>
            </a:fld>
            <a:endParaRPr lang="en-GB"/>
          </a:p>
        </p:txBody>
      </p:sp>
    </p:spTree>
    <p:extLst>
      <p:ext uri="{BB962C8B-B14F-4D97-AF65-F5344CB8AC3E}">
        <p14:creationId xmlns:p14="http://schemas.microsoft.com/office/powerpoint/2010/main" val="248404770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AFE96FF3-5CA5-4E40-846E-4CDFEBC48032}" type="slidenum">
              <a:rPr lang="en-US">
                <a:solidFill>
                  <a:prstClr val="black"/>
                </a:solidFill>
                <a:latin typeface="Arial" charset="0"/>
              </a:rPr>
              <a:pPr/>
              <a:t>1</a:t>
            </a:fld>
            <a:endParaRPr lang="en-US" dirty="0">
              <a:solidFill>
                <a:prstClr val="black"/>
              </a:solidFill>
              <a:latin typeface="Arial" charset="0"/>
            </a:endParaRPr>
          </a:p>
        </p:txBody>
      </p:sp>
    </p:spTree>
    <p:extLst>
      <p:ext uri="{BB962C8B-B14F-4D97-AF65-F5344CB8AC3E}">
        <p14:creationId xmlns:p14="http://schemas.microsoft.com/office/powerpoint/2010/main" val="675554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11</a:t>
            </a:fld>
            <a:endParaRPr lang="en-GB"/>
          </a:p>
        </p:txBody>
      </p:sp>
    </p:spTree>
    <p:extLst>
      <p:ext uri="{BB962C8B-B14F-4D97-AF65-F5344CB8AC3E}">
        <p14:creationId xmlns:p14="http://schemas.microsoft.com/office/powerpoint/2010/main" val="1647026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12</a:t>
            </a:fld>
            <a:endParaRPr lang="en-GB"/>
          </a:p>
        </p:txBody>
      </p:sp>
    </p:spTree>
    <p:extLst>
      <p:ext uri="{BB962C8B-B14F-4D97-AF65-F5344CB8AC3E}">
        <p14:creationId xmlns:p14="http://schemas.microsoft.com/office/powerpoint/2010/main" val="97921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13</a:t>
            </a:fld>
            <a:endParaRPr lang="en-GB"/>
          </a:p>
        </p:txBody>
      </p:sp>
    </p:spTree>
    <p:extLst>
      <p:ext uri="{BB962C8B-B14F-4D97-AF65-F5344CB8AC3E}">
        <p14:creationId xmlns:p14="http://schemas.microsoft.com/office/powerpoint/2010/main" val="650760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14</a:t>
            </a:fld>
            <a:endParaRPr lang="en-GB"/>
          </a:p>
        </p:txBody>
      </p:sp>
    </p:spTree>
    <p:extLst>
      <p:ext uri="{BB962C8B-B14F-4D97-AF65-F5344CB8AC3E}">
        <p14:creationId xmlns:p14="http://schemas.microsoft.com/office/powerpoint/2010/main" val="3162141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15</a:t>
            </a:fld>
            <a:endParaRPr lang="en-GB"/>
          </a:p>
        </p:txBody>
      </p:sp>
    </p:spTree>
    <p:extLst>
      <p:ext uri="{BB962C8B-B14F-4D97-AF65-F5344CB8AC3E}">
        <p14:creationId xmlns:p14="http://schemas.microsoft.com/office/powerpoint/2010/main" val="4013481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20</a:t>
            </a:fld>
            <a:endParaRPr lang="en-GB"/>
          </a:p>
        </p:txBody>
      </p:sp>
    </p:spTree>
    <p:extLst>
      <p:ext uri="{BB962C8B-B14F-4D97-AF65-F5344CB8AC3E}">
        <p14:creationId xmlns:p14="http://schemas.microsoft.com/office/powerpoint/2010/main" val="1430815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21</a:t>
            </a:fld>
            <a:endParaRPr lang="en-GB"/>
          </a:p>
        </p:txBody>
      </p:sp>
    </p:spTree>
    <p:extLst>
      <p:ext uri="{BB962C8B-B14F-4D97-AF65-F5344CB8AC3E}">
        <p14:creationId xmlns:p14="http://schemas.microsoft.com/office/powerpoint/2010/main" val="363643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22</a:t>
            </a:fld>
            <a:endParaRPr lang="en-GB"/>
          </a:p>
        </p:txBody>
      </p:sp>
    </p:spTree>
    <p:extLst>
      <p:ext uri="{BB962C8B-B14F-4D97-AF65-F5344CB8AC3E}">
        <p14:creationId xmlns:p14="http://schemas.microsoft.com/office/powerpoint/2010/main" val="2733540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23</a:t>
            </a:fld>
            <a:endParaRPr lang="en-GB"/>
          </a:p>
        </p:txBody>
      </p:sp>
    </p:spTree>
    <p:extLst>
      <p:ext uri="{BB962C8B-B14F-4D97-AF65-F5344CB8AC3E}">
        <p14:creationId xmlns:p14="http://schemas.microsoft.com/office/powerpoint/2010/main" val="30680214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24</a:t>
            </a:fld>
            <a:endParaRPr lang="en-GB"/>
          </a:p>
        </p:txBody>
      </p:sp>
    </p:spTree>
    <p:extLst>
      <p:ext uri="{BB962C8B-B14F-4D97-AF65-F5344CB8AC3E}">
        <p14:creationId xmlns:p14="http://schemas.microsoft.com/office/powerpoint/2010/main" val="4140001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a:t>
            </a:fld>
            <a:endParaRPr lang="en-GB"/>
          </a:p>
        </p:txBody>
      </p:sp>
    </p:spTree>
    <p:extLst>
      <p:ext uri="{BB962C8B-B14F-4D97-AF65-F5344CB8AC3E}">
        <p14:creationId xmlns:p14="http://schemas.microsoft.com/office/powerpoint/2010/main" val="2989115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25</a:t>
            </a:fld>
            <a:endParaRPr lang="en-GB"/>
          </a:p>
        </p:txBody>
      </p:sp>
    </p:spTree>
    <p:extLst>
      <p:ext uri="{BB962C8B-B14F-4D97-AF65-F5344CB8AC3E}">
        <p14:creationId xmlns:p14="http://schemas.microsoft.com/office/powerpoint/2010/main" val="2391265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3</a:t>
            </a:fld>
            <a:endParaRPr lang="en-GB"/>
          </a:p>
        </p:txBody>
      </p:sp>
    </p:spTree>
    <p:extLst>
      <p:ext uri="{BB962C8B-B14F-4D97-AF65-F5344CB8AC3E}">
        <p14:creationId xmlns:p14="http://schemas.microsoft.com/office/powerpoint/2010/main" val="1080426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4</a:t>
            </a:fld>
            <a:endParaRPr lang="en-GB"/>
          </a:p>
        </p:txBody>
      </p:sp>
    </p:spTree>
    <p:extLst>
      <p:ext uri="{BB962C8B-B14F-4D97-AF65-F5344CB8AC3E}">
        <p14:creationId xmlns:p14="http://schemas.microsoft.com/office/powerpoint/2010/main" val="2226353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5</a:t>
            </a:fld>
            <a:endParaRPr lang="en-GB"/>
          </a:p>
        </p:txBody>
      </p:sp>
    </p:spTree>
    <p:extLst>
      <p:ext uri="{BB962C8B-B14F-4D97-AF65-F5344CB8AC3E}">
        <p14:creationId xmlns:p14="http://schemas.microsoft.com/office/powerpoint/2010/main" val="3614279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6</a:t>
            </a:fld>
            <a:endParaRPr lang="en-GB"/>
          </a:p>
        </p:txBody>
      </p:sp>
    </p:spTree>
    <p:extLst>
      <p:ext uri="{BB962C8B-B14F-4D97-AF65-F5344CB8AC3E}">
        <p14:creationId xmlns:p14="http://schemas.microsoft.com/office/powerpoint/2010/main" val="4074744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7</a:t>
            </a:fld>
            <a:endParaRPr lang="en-GB"/>
          </a:p>
        </p:txBody>
      </p:sp>
    </p:spTree>
    <p:extLst>
      <p:ext uri="{BB962C8B-B14F-4D97-AF65-F5344CB8AC3E}">
        <p14:creationId xmlns:p14="http://schemas.microsoft.com/office/powerpoint/2010/main" val="4193576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8</a:t>
            </a:fld>
            <a:endParaRPr lang="en-GB"/>
          </a:p>
        </p:txBody>
      </p:sp>
    </p:spTree>
    <p:extLst>
      <p:ext uri="{BB962C8B-B14F-4D97-AF65-F5344CB8AC3E}">
        <p14:creationId xmlns:p14="http://schemas.microsoft.com/office/powerpoint/2010/main" val="3165269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87D068-E407-4F78-84CE-3784302DAF16}" type="slidenum">
              <a:rPr lang="en-GB" smtClean="0"/>
              <a:t>10</a:t>
            </a:fld>
            <a:endParaRPr lang="en-GB"/>
          </a:p>
        </p:txBody>
      </p:sp>
    </p:spTree>
    <p:extLst>
      <p:ext uri="{BB962C8B-B14F-4D97-AF65-F5344CB8AC3E}">
        <p14:creationId xmlns:p14="http://schemas.microsoft.com/office/powerpoint/2010/main" val="868409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A58A7D0-C45A-1D41-ACD6-EAB336321D48}"/>
              </a:ext>
            </a:extLst>
          </p:cNvPr>
          <p:cNvSpPr/>
          <p:nvPr userDrawn="1"/>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CBDF416-0E15-E549-AD6E-EE46B2EAE4CE}"/>
              </a:ext>
            </a:extLst>
          </p:cNvPr>
          <p:cNvPicPr>
            <a:picLocks noChangeAspect="1"/>
          </p:cNvPicPr>
          <p:nvPr userDrawn="1"/>
        </p:nvPicPr>
        <p:blipFill rotWithShape="1">
          <a:blip r:embed="rId2">
            <a:duotone>
              <a:prstClr val="black"/>
              <a:schemeClr val="accent6">
                <a:tint val="45000"/>
                <a:satMod val="400000"/>
              </a:schemeClr>
            </a:duotone>
            <a:alphaModFix amt="22000"/>
          </a:blip>
          <a:srcRect r="17198"/>
          <a:stretch/>
        </p:blipFill>
        <p:spPr>
          <a:xfrm>
            <a:off x="518363" y="1014618"/>
            <a:ext cx="8625637" cy="1589367"/>
          </a:xfrm>
          <a:prstGeom prst="rect">
            <a:avLst/>
          </a:prstGeom>
        </p:spPr>
      </p:pic>
      <p:pic>
        <p:nvPicPr>
          <p:cNvPr id="23" name="Picture 22">
            <a:extLst>
              <a:ext uri="{FF2B5EF4-FFF2-40B4-BE49-F238E27FC236}">
                <a16:creationId xmlns:a16="http://schemas.microsoft.com/office/drawing/2014/main" id="{57EA34CD-003F-BF4A-97F2-825CCD3CB327}"/>
              </a:ext>
            </a:extLst>
          </p:cNvPr>
          <p:cNvPicPr>
            <a:picLocks noChangeAspect="1"/>
          </p:cNvPicPr>
          <p:nvPr userDrawn="1"/>
        </p:nvPicPr>
        <p:blipFill>
          <a:blip r:embed="rId3"/>
          <a:stretch>
            <a:fillRect/>
          </a:stretch>
        </p:blipFill>
        <p:spPr>
          <a:xfrm>
            <a:off x="388620" y="357101"/>
            <a:ext cx="1647825" cy="549275"/>
          </a:xfrm>
          <a:prstGeom prst="rect">
            <a:avLst/>
          </a:prstGeom>
        </p:spPr>
      </p:pic>
      <p:sp>
        <p:nvSpPr>
          <p:cNvPr id="13328" name="Rectangle 16"/>
          <p:cNvSpPr>
            <a:spLocks noGrp="1" noChangeArrowheads="1"/>
          </p:cNvSpPr>
          <p:nvPr>
            <p:ph type="ctrTitle" sz="quarter"/>
          </p:nvPr>
        </p:nvSpPr>
        <p:spPr>
          <a:xfrm>
            <a:off x="1066800" y="1497806"/>
            <a:ext cx="7019677" cy="1560464"/>
          </a:xfrm>
        </p:spPr>
        <p:txBody>
          <a:bodyPr anchor="b"/>
          <a:lstStyle>
            <a:lvl1pPr>
              <a:defRPr>
                <a:solidFill>
                  <a:schemeClr val="bg1"/>
                </a:solidFill>
              </a:defRPr>
            </a:lvl1pPr>
          </a:lstStyle>
          <a:p>
            <a:r>
              <a:rPr lang="en-US" dirty="0"/>
              <a:t>Click to edit Master title style</a:t>
            </a:r>
          </a:p>
        </p:txBody>
      </p:sp>
      <p:sp>
        <p:nvSpPr>
          <p:cNvPr id="13329" name="Rectangle 17"/>
          <p:cNvSpPr>
            <a:spLocks noGrp="1" noChangeArrowheads="1"/>
          </p:cNvSpPr>
          <p:nvPr>
            <p:ph type="subTitle" sz="quarter" idx="1"/>
          </p:nvPr>
        </p:nvSpPr>
        <p:spPr>
          <a:xfrm>
            <a:off x="1066800" y="3172570"/>
            <a:ext cx="6400800" cy="1056530"/>
          </a:xfrm>
        </p:spPr>
        <p:txBody>
          <a:bodyPr/>
          <a:lstStyle>
            <a:lvl1pPr marL="0" indent="0">
              <a:buFont typeface="Wingdings" pitchFamily="2" charset="2"/>
              <a:buNone/>
              <a:defRPr sz="1600">
                <a:solidFill>
                  <a:schemeClr val="bg1"/>
                </a:solidFill>
              </a:defRPr>
            </a:lvl1pPr>
          </a:lstStyle>
          <a:p>
            <a:r>
              <a:rPr lang="en-US" dirty="0"/>
              <a:t>Click to edit Master subtitle style</a:t>
            </a:r>
          </a:p>
        </p:txBody>
      </p:sp>
    </p:spTree>
    <p:extLst>
      <p:ext uri="{BB962C8B-B14F-4D97-AF65-F5344CB8AC3E}">
        <p14:creationId xmlns:p14="http://schemas.microsoft.com/office/powerpoint/2010/main" val="60477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A58A7D0-C45A-1D41-ACD6-EAB336321D48}"/>
              </a:ext>
            </a:extLst>
          </p:cNvPr>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CBDF416-0E15-E549-AD6E-EE46B2EAE4CE}"/>
              </a:ext>
            </a:extLst>
          </p:cNvPr>
          <p:cNvPicPr>
            <a:picLocks noChangeAspect="1"/>
          </p:cNvPicPr>
          <p:nvPr userDrawn="1"/>
        </p:nvPicPr>
        <p:blipFill rotWithShape="1">
          <a:blip r:embed="rId2">
            <a:duotone>
              <a:schemeClr val="accent2">
                <a:shade val="45000"/>
                <a:satMod val="135000"/>
              </a:schemeClr>
              <a:prstClr val="white"/>
            </a:duotone>
            <a:alphaModFix amt="60000"/>
          </a:blip>
          <a:srcRect r="17198"/>
          <a:stretch/>
        </p:blipFill>
        <p:spPr>
          <a:xfrm>
            <a:off x="518363" y="245921"/>
            <a:ext cx="8625637" cy="1589367"/>
          </a:xfrm>
          <a:prstGeom prst="rect">
            <a:avLst/>
          </a:prstGeom>
        </p:spPr>
      </p:pic>
      <p:sp>
        <p:nvSpPr>
          <p:cNvPr id="13328" name="Rectangle 16"/>
          <p:cNvSpPr>
            <a:spLocks noGrp="1" noChangeArrowheads="1"/>
          </p:cNvSpPr>
          <p:nvPr>
            <p:ph type="ctrTitle" sz="quarter"/>
          </p:nvPr>
        </p:nvSpPr>
        <p:spPr>
          <a:xfrm>
            <a:off x="539750" y="1497806"/>
            <a:ext cx="7546728" cy="1137818"/>
          </a:xfrm>
        </p:spPr>
        <p:txBody>
          <a:bodyPr anchor="b"/>
          <a:lstStyle>
            <a:lvl1pPr>
              <a:defRPr>
                <a:solidFill>
                  <a:schemeClr val="accent1"/>
                </a:solidFill>
              </a:defRPr>
            </a:lvl1pPr>
          </a:lstStyle>
          <a:p>
            <a:r>
              <a:rPr lang="en-US" dirty="0"/>
              <a:t>Click to edit Master title style</a:t>
            </a:r>
          </a:p>
        </p:txBody>
      </p:sp>
      <p:sp>
        <p:nvSpPr>
          <p:cNvPr id="13329" name="Rectangle 17"/>
          <p:cNvSpPr>
            <a:spLocks noGrp="1" noChangeArrowheads="1"/>
          </p:cNvSpPr>
          <p:nvPr>
            <p:ph type="subTitle" sz="quarter" idx="1"/>
          </p:nvPr>
        </p:nvSpPr>
        <p:spPr>
          <a:xfrm>
            <a:off x="539750" y="2750884"/>
            <a:ext cx="6927850" cy="1478216"/>
          </a:xfrm>
        </p:spPr>
        <p:txBody>
          <a:bodyPr/>
          <a:lstStyle>
            <a:lvl1pPr marL="0" indent="0">
              <a:buFont typeface="Wingdings" pitchFamily="2" charset="2"/>
              <a:buNone/>
              <a:defRPr sz="1600">
                <a:solidFill>
                  <a:schemeClr val="accent2"/>
                </a:solidFill>
              </a:defRPr>
            </a:lvl1pPr>
          </a:lstStyle>
          <a:p>
            <a:r>
              <a:rPr lang="en-US" dirty="0"/>
              <a:t>Click to edit Master subtitle style</a:t>
            </a:r>
          </a:p>
        </p:txBody>
      </p:sp>
      <p:pic>
        <p:nvPicPr>
          <p:cNvPr id="7" name="Picture 6" descr="A close up of a sign&#10;&#10;Description automatically generated">
            <a:extLst>
              <a:ext uri="{FF2B5EF4-FFF2-40B4-BE49-F238E27FC236}">
                <a16:creationId xmlns:a16="http://schemas.microsoft.com/office/drawing/2014/main" id="{C19537D6-D624-F542-9A95-533C4E5EA6F4}"/>
              </a:ext>
            </a:extLst>
          </p:cNvPr>
          <p:cNvPicPr>
            <a:picLocks noChangeAspect="1"/>
          </p:cNvPicPr>
          <p:nvPr userDrawn="1"/>
        </p:nvPicPr>
        <p:blipFill>
          <a:blip r:embed="rId3"/>
          <a:stretch>
            <a:fillRect/>
          </a:stretch>
        </p:blipFill>
        <p:spPr>
          <a:xfrm>
            <a:off x="221369" y="4686301"/>
            <a:ext cx="1028699" cy="342900"/>
          </a:xfrm>
          <a:prstGeom prst="rect">
            <a:avLst/>
          </a:prstGeom>
        </p:spPr>
      </p:pic>
    </p:spTree>
    <p:extLst>
      <p:ext uri="{BB962C8B-B14F-4D97-AF65-F5344CB8AC3E}">
        <p14:creationId xmlns:p14="http://schemas.microsoft.com/office/powerpoint/2010/main" val="286320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230400"/>
            <a:ext cx="8070850" cy="514800"/>
          </a:xfrm>
        </p:spPr>
        <p:txBody>
          <a:bodyPr/>
          <a:lstStyle>
            <a:lvl1pPr>
              <a:lnSpc>
                <a:spcPct val="90000"/>
              </a:lnSpc>
              <a:defRPr/>
            </a:lvl1pPr>
          </a:lstStyle>
          <a:p>
            <a:r>
              <a:rPr lang="en-US" dirty="0"/>
              <a:t>Click to edit Master title style</a:t>
            </a:r>
          </a:p>
        </p:txBody>
      </p:sp>
      <p:sp>
        <p:nvSpPr>
          <p:cNvPr id="3" name="Content Placeholder 2"/>
          <p:cNvSpPr>
            <a:spLocks noGrp="1"/>
          </p:cNvSpPr>
          <p:nvPr>
            <p:ph idx="1"/>
          </p:nvPr>
        </p:nvSpPr>
        <p:spPr/>
        <p:txBody>
          <a:bodyPr/>
          <a:lstStyle>
            <a:lvl1pPr>
              <a:spcBef>
                <a:spcPts val="0"/>
              </a:spcBef>
              <a:spcAft>
                <a:spcPts val="1000"/>
              </a:spcAft>
              <a:defRPr sz="1800"/>
            </a:lvl1pPr>
            <a:lvl2pPr>
              <a:spcBef>
                <a:spcPts val="0"/>
              </a:spcBef>
              <a:spcAft>
                <a:spcPts val="1000"/>
              </a:spcAft>
              <a:defRPr sz="1800"/>
            </a:lvl2pPr>
          </a:lstStyle>
          <a:p>
            <a:pPr lvl="0"/>
            <a:r>
              <a:rPr lang="en-US" dirty="0"/>
              <a:t>Click to edit Master text styles</a:t>
            </a:r>
          </a:p>
          <a:p>
            <a:pPr lvl="1"/>
            <a:r>
              <a:rPr lang="en-US" dirty="0"/>
              <a:t>Second level</a:t>
            </a:r>
          </a:p>
        </p:txBody>
      </p:sp>
      <p:sp>
        <p:nvSpPr>
          <p:cNvPr id="6" name="Rectangle 19"/>
          <p:cNvSpPr>
            <a:spLocks noGrp="1" noChangeArrowheads="1"/>
          </p:cNvSpPr>
          <p:nvPr>
            <p:ph type="sldNum" sz="quarter" idx="12"/>
          </p:nvPr>
        </p:nvSpPr>
        <p:spPr>
          <a:ln/>
        </p:spPr>
        <p:txBody>
          <a:bodyPr/>
          <a:lstStyle>
            <a:lvl1pPr>
              <a:defRPr sz="800">
                <a:solidFill>
                  <a:schemeClr val="bg2"/>
                </a:solidFill>
              </a:defRPr>
            </a:lvl1pPr>
          </a:lstStyle>
          <a:p>
            <a:pPr>
              <a:defRPr/>
            </a:pPr>
            <a:fld id="{5D9466C3-E699-43D9-951F-8260D73B527E}" type="slidenum">
              <a:rPr lang="en-US" smtClean="0"/>
              <a:pPr>
                <a:defRPr/>
              </a:pPr>
              <a:t>‹#›</a:t>
            </a:fld>
            <a:endParaRPr lang="en-US" dirty="0"/>
          </a:p>
        </p:txBody>
      </p:sp>
    </p:spTree>
    <p:extLst>
      <p:ext uri="{BB962C8B-B14F-4D97-AF65-F5344CB8AC3E}">
        <p14:creationId xmlns:p14="http://schemas.microsoft.com/office/powerpoint/2010/main" val="1293084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Rectangle 19"/>
          <p:cNvSpPr>
            <a:spLocks noGrp="1" noChangeArrowheads="1"/>
          </p:cNvSpPr>
          <p:nvPr>
            <p:ph type="sldNum" sz="quarter" idx="12"/>
          </p:nvPr>
        </p:nvSpPr>
        <p:spPr>
          <a:ln/>
        </p:spPr>
        <p:txBody>
          <a:bodyPr/>
          <a:lstStyle>
            <a:lvl1pPr>
              <a:defRPr>
                <a:solidFill>
                  <a:schemeClr val="bg2"/>
                </a:solidFill>
              </a:defRPr>
            </a:lvl1pPr>
          </a:lstStyle>
          <a:p>
            <a:pPr>
              <a:defRPr/>
            </a:pPr>
            <a:fld id="{CDBA62D9-FA1B-413C-A015-4CDF66B69145}" type="slidenum">
              <a:rPr lang="en-US" smtClean="0"/>
              <a:pPr>
                <a:defRPr/>
              </a:pPr>
              <a:t>‹#›</a:t>
            </a:fld>
            <a:endParaRPr lang="en-US" dirty="0"/>
          </a:p>
        </p:txBody>
      </p:sp>
    </p:spTree>
    <p:extLst>
      <p:ext uri="{BB962C8B-B14F-4D97-AF65-F5344CB8AC3E}">
        <p14:creationId xmlns:p14="http://schemas.microsoft.com/office/powerpoint/2010/main" val="27605091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303" name="Rectangle 15"/>
          <p:cNvSpPr>
            <a:spLocks noGrp="1" noChangeArrowheads="1"/>
          </p:cNvSpPr>
          <p:nvPr>
            <p:ph type="title"/>
          </p:nvPr>
        </p:nvSpPr>
        <p:spPr bwMode="auto">
          <a:xfrm>
            <a:off x="539750" y="230399"/>
            <a:ext cx="8070850" cy="514800"/>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dirty="0"/>
              <a:t>Click to edit Master title style</a:t>
            </a:r>
          </a:p>
        </p:txBody>
      </p:sp>
      <p:sp>
        <p:nvSpPr>
          <p:cNvPr id="12304" name="Rectangle 16"/>
          <p:cNvSpPr>
            <a:spLocks noGrp="1" noChangeArrowheads="1"/>
          </p:cNvSpPr>
          <p:nvPr>
            <p:ph type="body" idx="1"/>
          </p:nvPr>
        </p:nvSpPr>
        <p:spPr bwMode="auto">
          <a:xfrm>
            <a:off x="539750" y="953781"/>
            <a:ext cx="8070850" cy="361821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p:txBody>
      </p:sp>
      <p:sp>
        <p:nvSpPr>
          <p:cNvPr id="12307" name="Rectangle 19"/>
          <p:cNvSpPr>
            <a:spLocks noGrp="1" noChangeArrowheads="1"/>
          </p:cNvSpPr>
          <p:nvPr>
            <p:ph type="sldNum" sz="quarter" idx="4"/>
          </p:nvPr>
        </p:nvSpPr>
        <p:spPr bwMode="auto">
          <a:xfrm>
            <a:off x="0" y="4686300"/>
            <a:ext cx="9144000" cy="3429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eaLnBrk="1" hangingPunct="1">
              <a:defRPr sz="750">
                <a:solidFill>
                  <a:schemeClr val="bg2"/>
                </a:solidFill>
                <a:effectLst/>
                <a:latin typeface="+mn-lt"/>
              </a:defRPr>
            </a:lvl1pPr>
          </a:lstStyle>
          <a:p>
            <a:pPr fontAlgn="base">
              <a:spcBef>
                <a:spcPct val="0"/>
              </a:spcBef>
              <a:spcAft>
                <a:spcPct val="0"/>
              </a:spcAft>
              <a:defRPr/>
            </a:pPr>
            <a:fld id="{96F9B704-0E6B-4BAD-A191-A64C1F06C827}" type="slidenum">
              <a:rPr lang="en-US" smtClean="0"/>
              <a:pPr fontAlgn="base">
                <a:spcBef>
                  <a:spcPct val="0"/>
                </a:spcBef>
                <a:spcAft>
                  <a:spcPct val="0"/>
                </a:spcAft>
                <a:defRPr/>
              </a:pPr>
              <a:t>‹#›</a:t>
            </a:fld>
            <a:endParaRPr lang="en-US" dirty="0"/>
          </a:p>
        </p:txBody>
      </p:sp>
      <p:pic>
        <p:nvPicPr>
          <p:cNvPr id="20" name="Picture 19" descr="A close up of a sign&#10;&#10;Description automatically generated">
            <a:extLst>
              <a:ext uri="{FF2B5EF4-FFF2-40B4-BE49-F238E27FC236}">
                <a16:creationId xmlns:a16="http://schemas.microsoft.com/office/drawing/2014/main" id="{C6192F3A-F9F5-7440-844C-E23934536DD7}"/>
              </a:ext>
            </a:extLst>
          </p:cNvPr>
          <p:cNvPicPr>
            <a:picLocks noChangeAspect="1"/>
          </p:cNvPicPr>
          <p:nvPr userDrawn="1"/>
        </p:nvPicPr>
        <p:blipFill>
          <a:blip r:embed="rId6"/>
          <a:stretch>
            <a:fillRect/>
          </a:stretch>
        </p:blipFill>
        <p:spPr>
          <a:xfrm>
            <a:off x="221369" y="4686301"/>
            <a:ext cx="1028699" cy="342900"/>
          </a:xfrm>
          <a:prstGeom prst="rect">
            <a:avLst/>
          </a:prstGeom>
        </p:spPr>
      </p:pic>
    </p:spTree>
    <p:extLst>
      <p:ext uri="{BB962C8B-B14F-4D97-AF65-F5344CB8AC3E}">
        <p14:creationId xmlns:p14="http://schemas.microsoft.com/office/powerpoint/2010/main" val="2472805068"/>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3" r:id="rId4"/>
  </p:sldLayoutIdLst>
  <p:txStyles>
    <p:titleStyle>
      <a:lvl1pPr algn="l" rtl="0" eaLnBrk="0" fontAlgn="base" hangingPunct="0">
        <a:spcBef>
          <a:spcPct val="0"/>
        </a:spcBef>
        <a:spcAft>
          <a:spcPct val="0"/>
        </a:spcAft>
        <a:defRPr sz="3000" b="1">
          <a:solidFill>
            <a:schemeClr val="accent1"/>
          </a:solidFill>
          <a:effectLst/>
          <a:latin typeface="+mn-lt"/>
          <a:ea typeface="+mj-ea"/>
          <a:cs typeface="+mj-cs"/>
        </a:defRPr>
      </a:lvl1pPr>
      <a:lvl2pPr algn="l" rtl="0" eaLnBrk="0" fontAlgn="base" hangingPunct="0">
        <a:spcBef>
          <a:spcPct val="0"/>
        </a:spcBef>
        <a:spcAft>
          <a:spcPct val="0"/>
        </a:spcAft>
        <a:defRPr sz="33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33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33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3300" b="1">
          <a:solidFill>
            <a:schemeClr val="tx2"/>
          </a:solidFill>
          <a:effectLst>
            <a:outerShdw blurRad="38100" dist="38100" dir="2700000" algn="tl">
              <a:srgbClr val="000000"/>
            </a:outerShdw>
          </a:effectLst>
          <a:latin typeface="Tahoma" pitchFamily="34" charset="0"/>
        </a:defRPr>
      </a:lvl5pPr>
      <a:lvl6pPr marL="342900" algn="l" rtl="0" fontAlgn="base">
        <a:spcBef>
          <a:spcPct val="0"/>
        </a:spcBef>
        <a:spcAft>
          <a:spcPct val="0"/>
        </a:spcAft>
        <a:defRPr sz="3300" b="1">
          <a:solidFill>
            <a:schemeClr val="tx2"/>
          </a:solidFill>
          <a:effectLst>
            <a:outerShdw blurRad="38100" dist="38100" dir="2700000" algn="tl">
              <a:srgbClr val="000000"/>
            </a:outerShdw>
          </a:effectLst>
          <a:latin typeface="Tahoma" pitchFamily="34" charset="0"/>
        </a:defRPr>
      </a:lvl6pPr>
      <a:lvl7pPr marL="685800" algn="l" rtl="0" fontAlgn="base">
        <a:spcBef>
          <a:spcPct val="0"/>
        </a:spcBef>
        <a:spcAft>
          <a:spcPct val="0"/>
        </a:spcAft>
        <a:defRPr sz="3300" b="1">
          <a:solidFill>
            <a:schemeClr val="tx2"/>
          </a:solidFill>
          <a:effectLst>
            <a:outerShdw blurRad="38100" dist="38100" dir="2700000" algn="tl">
              <a:srgbClr val="000000"/>
            </a:outerShdw>
          </a:effectLst>
          <a:latin typeface="Tahoma" pitchFamily="34" charset="0"/>
        </a:defRPr>
      </a:lvl7pPr>
      <a:lvl8pPr marL="1028700" algn="l" rtl="0" fontAlgn="base">
        <a:spcBef>
          <a:spcPct val="0"/>
        </a:spcBef>
        <a:spcAft>
          <a:spcPct val="0"/>
        </a:spcAft>
        <a:defRPr sz="3300" b="1">
          <a:solidFill>
            <a:schemeClr val="tx2"/>
          </a:solidFill>
          <a:effectLst>
            <a:outerShdw blurRad="38100" dist="38100" dir="2700000" algn="tl">
              <a:srgbClr val="000000"/>
            </a:outerShdw>
          </a:effectLst>
          <a:latin typeface="Tahoma" pitchFamily="34" charset="0"/>
        </a:defRPr>
      </a:lvl8pPr>
      <a:lvl9pPr marL="1371600" algn="l" rtl="0" fontAlgn="base">
        <a:spcBef>
          <a:spcPct val="0"/>
        </a:spcBef>
        <a:spcAft>
          <a:spcPct val="0"/>
        </a:spcAft>
        <a:defRPr sz="3300" b="1">
          <a:solidFill>
            <a:schemeClr val="tx2"/>
          </a:solidFill>
          <a:effectLst>
            <a:outerShdw blurRad="38100" dist="38100" dir="2700000" algn="tl">
              <a:srgbClr val="000000"/>
            </a:outerShdw>
          </a:effectLst>
          <a:latin typeface="Tahoma" pitchFamily="34" charset="0"/>
        </a:defRPr>
      </a:lvl9pPr>
    </p:titleStyle>
    <p:bodyStyle>
      <a:lvl1pPr marL="172641" indent="-172641" algn="l" rtl="0" eaLnBrk="0" fontAlgn="base" hangingPunct="0">
        <a:spcBef>
          <a:spcPts val="0"/>
        </a:spcBef>
        <a:spcAft>
          <a:spcPts val="1000"/>
        </a:spcAft>
        <a:buClr>
          <a:schemeClr val="accent1"/>
        </a:buClr>
        <a:buSzPct val="100000"/>
        <a:buFont typeface="System Font Regular"/>
        <a:buChar char="&gt;"/>
        <a:tabLst/>
        <a:defRPr sz="1800">
          <a:solidFill>
            <a:schemeClr val="tx1"/>
          </a:solidFill>
          <a:effectLst/>
          <a:latin typeface="+mj-lt"/>
          <a:ea typeface="+mn-ea"/>
          <a:cs typeface="+mn-cs"/>
        </a:defRPr>
      </a:lvl1pPr>
      <a:lvl2pPr marL="440531" indent="-267891" algn="l" rtl="0" eaLnBrk="0" fontAlgn="base" hangingPunct="0">
        <a:spcBef>
          <a:spcPts val="0"/>
        </a:spcBef>
        <a:spcAft>
          <a:spcPts val="1000"/>
        </a:spcAft>
        <a:buClr>
          <a:schemeClr val="accent2"/>
        </a:buClr>
        <a:buChar char="–"/>
        <a:tabLst/>
        <a:defRPr sz="1800">
          <a:solidFill>
            <a:schemeClr val="tx1"/>
          </a:solidFill>
          <a:effectLst/>
          <a:latin typeface="+mj-lt"/>
        </a:defRPr>
      </a:lvl2pPr>
      <a:lvl3pPr marL="8572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3pPr>
      <a:lvl4pPr marL="1200150" indent="-171450" algn="l" rtl="0" eaLnBrk="0" fontAlgn="base" hangingPunct="0">
        <a:spcBef>
          <a:spcPct val="20000"/>
        </a:spcBef>
        <a:spcAft>
          <a:spcPct val="0"/>
        </a:spcAft>
        <a:buClr>
          <a:schemeClr val="tx1"/>
        </a:buClr>
        <a:buChar char="–"/>
        <a:defRPr sz="1350">
          <a:solidFill>
            <a:schemeClr val="tx1"/>
          </a:solidFill>
          <a:effectLst/>
          <a:latin typeface="+mj-lt"/>
        </a:defRPr>
      </a:lvl4pPr>
      <a:lvl5pPr marL="15430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5pPr>
      <a:lvl6pPr marL="18859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6pPr>
      <a:lvl7pPr marL="22288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7pPr>
      <a:lvl8pPr marL="25717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8pPr>
      <a:lvl9pPr marL="29146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0" userDrawn="1">
          <p15:clr>
            <a:srgbClr val="F26B43"/>
          </p15:clr>
        </p15:guide>
        <p15:guide id="2" pos="3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apps.who.int/iris/bitstream/handle/10665/77751/9789241548290_Vol2_eng.pdf?sequence=3"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sz="quarter"/>
          </p:nvPr>
        </p:nvSpPr>
        <p:spPr>
          <a:xfrm>
            <a:off x="1066800" y="1645037"/>
            <a:ext cx="7019677" cy="1674764"/>
          </a:xfrm>
        </p:spPr>
        <p:txBody>
          <a:bodyPr/>
          <a:lstStyle/>
          <a:p>
            <a:pPr eaLnBrk="1" hangingPunct="1">
              <a:lnSpc>
                <a:spcPct val="70000"/>
              </a:lnSpc>
              <a:defRPr/>
            </a:pPr>
            <a:r>
              <a:rPr lang="en-US" sz="4400" dirty="0">
                <a:solidFill>
                  <a:schemeClr val="accent3"/>
                </a:solidFill>
              </a:rPr>
              <a:t>COVID-19</a:t>
            </a:r>
            <a:r>
              <a:rPr lang="en-US" sz="4400" dirty="0"/>
              <a:t> </a:t>
            </a:r>
            <a:br>
              <a:rPr lang="en-US" sz="4400" dirty="0"/>
            </a:br>
            <a:r>
              <a:rPr lang="en-US" sz="4400" dirty="0"/>
              <a:t>management guidelines</a:t>
            </a:r>
          </a:p>
        </p:txBody>
      </p:sp>
      <p:sp>
        <p:nvSpPr>
          <p:cNvPr id="15363" name="Rectangle 3"/>
          <p:cNvSpPr>
            <a:spLocks noGrp="1" noChangeArrowheads="1"/>
          </p:cNvSpPr>
          <p:nvPr>
            <p:ph type="subTitle" sz="quarter" idx="1"/>
          </p:nvPr>
        </p:nvSpPr>
        <p:spPr>
          <a:xfrm>
            <a:off x="1066800" y="3319801"/>
            <a:ext cx="6400800" cy="1056530"/>
          </a:xfrm>
        </p:spPr>
        <p:txBody>
          <a:bodyPr/>
          <a:lstStyle/>
          <a:p>
            <a:pPr eaLnBrk="1" hangingPunct="1">
              <a:defRPr/>
            </a:pPr>
            <a:r>
              <a:rPr lang="en-GB" sz="2400" dirty="0"/>
              <a:t>Compiled by Ali S M Jawad</a:t>
            </a:r>
          </a:p>
          <a:p>
            <a:pPr eaLnBrk="1" hangingPunct="1">
              <a:defRPr/>
            </a:pPr>
            <a:endParaRPr lang="en-GB" dirty="0">
              <a:solidFill>
                <a:schemeClr val="accent3"/>
              </a:solidFill>
            </a:endParaRPr>
          </a:p>
          <a:p>
            <a:pPr eaLnBrk="1" hangingPunct="1">
              <a:defRPr/>
            </a:pPr>
            <a:r>
              <a:rPr lang="en-GB" dirty="0">
                <a:solidFill>
                  <a:schemeClr val="accent3"/>
                </a:solidFill>
              </a:rPr>
              <a:t>23 March 2020</a:t>
            </a:r>
          </a:p>
        </p:txBody>
      </p:sp>
    </p:spTree>
    <p:extLst>
      <p:ext uri="{BB962C8B-B14F-4D97-AF65-F5344CB8AC3E}">
        <p14:creationId xmlns:p14="http://schemas.microsoft.com/office/powerpoint/2010/main" val="363400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dirty="0"/>
              <a:t>Septic shock</a:t>
            </a:r>
          </a:p>
        </p:txBody>
      </p:sp>
      <p:sp>
        <p:nvSpPr>
          <p:cNvPr id="6" name="Content Placeholder 5">
            <a:extLst>
              <a:ext uri="{FF2B5EF4-FFF2-40B4-BE49-F238E27FC236}">
                <a16:creationId xmlns:a16="http://schemas.microsoft.com/office/drawing/2014/main" id="{17AE8078-E108-A14C-94E7-3CC893FC0B27}"/>
              </a:ext>
            </a:extLst>
          </p:cNvPr>
          <p:cNvSpPr>
            <a:spLocks noGrp="1"/>
          </p:cNvSpPr>
          <p:nvPr>
            <p:ph idx="1"/>
          </p:nvPr>
        </p:nvSpPr>
        <p:spPr/>
        <p:txBody>
          <a:bodyPr/>
          <a:lstStyle/>
          <a:p>
            <a:pPr marL="0" indent="0">
              <a:buNone/>
            </a:pPr>
            <a:r>
              <a:rPr lang="en-GB" sz="2000" b="1" dirty="0">
                <a:solidFill>
                  <a:schemeClr val="accent2"/>
                </a:solidFill>
                <a:latin typeface="+mn-lt"/>
              </a:rPr>
              <a:t>Adults</a:t>
            </a:r>
          </a:p>
          <a:p>
            <a:r>
              <a:rPr lang="en-GB" dirty="0"/>
              <a:t>Persisting hypotension despite volume resuscitation, requiring vasopressors to maintain MAP ≥ 65 mmHg </a:t>
            </a:r>
            <a:br>
              <a:rPr lang="en-GB" dirty="0"/>
            </a:br>
            <a:r>
              <a:rPr lang="en-GB" dirty="0"/>
              <a:t>and</a:t>
            </a:r>
          </a:p>
          <a:p>
            <a:r>
              <a:rPr lang="en-GB" dirty="0"/>
              <a:t>Serum lactate level &gt; 2 mmol/L.</a:t>
            </a:r>
          </a:p>
          <a:p>
            <a:endParaRPr lang="en-US" dirty="0"/>
          </a:p>
        </p:txBody>
      </p:sp>
      <p:sp>
        <p:nvSpPr>
          <p:cNvPr id="4" name="Footer Placeholder 3"/>
          <p:cNvSpPr>
            <a:spLocks noGrp="1"/>
          </p:cNvSpPr>
          <p:nvPr>
            <p:ph type="ftr" sz="quarter" idx="4294967295"/>
          </p:nvPr>
        </p:nvSpPr>
        <p:spPr>
          <a:xfrm>
            <a:off x="0" y="4686300"/>
            <a:ext cx="2895600" cy="342900"/>
          </a:xfrm>
          <a:prstGeom prst="rect">
            <a:avLst/>
          </a:prstGeom>
        </p:spPr>
        <p:txBody>
          <a:bodyPr/>
          <a:lstStyle/>
          <a:p>
            <a:pPr algn="l">
              <a:defRPr/>
            </a:pPr>
            <a:r>
              <a:rPr lang="en-US" dirty="0">
                <a:solidFill>
                  <a:srgbClr val="FFFFFF"/>
                </a:solidFill>
              </a:rPr>
              <a:t>WHO 2020</a:t>
            </a:r>
          </a:p>
        </p:txBody>
      </p:sp>
      <p:sp>
        <p:nvSpPr>
          <p:cNvPr id="5" name="TextBox 4">
            <a:extLst>
              <a:ext uri="{FF2B5EF4-FFF2-40B4-BE49-F238E27FC236}">
                <a16:creationId xmlns:a16="http://schemas.microsoft.com/office/drawing/2014/main" id="{9C777FA7-CBE0-7B4C-B0D1-072DB34614F5}"/>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3504706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Spectrum of disease</a:t>
            </a:r>
          </a:p>
        </p:txBody>
      </p:sp>
      <p:sp>
        <p:nvSpPr>
          <p:cNvPr id="6" name="Content Placeholder 5">
            <a:extLst>
              <a:ext uri="{FF2B5EF4-FFF2-40B4-BE49-F238E27FC236}">
                <a16:creationId xmlns:a16="http://schemas.microsoft.com/office/drawing/2014/main" id="{B295C296-8B13-7841-AA9B-9BB973B2181B}"/>
              </a:ext>
            </a:extLst>
          </p:cNvPr>
          <p:cNvSpPr>
            <a:spLocks noGrp="1"/>
          </p:cNvSpPr>
          <p:nvPr>
            <p:ph idx="1"/>
          </p:nvPr>
        </p:nvSpPr>
        <p:spPr/>
        <p:txBody>
          <a:bodyPr/>
          <a:lstStyle/>
          <a:p>
            <a:pPr marL="0" indent="0">
              <a:buNone/>
            </a:pPr>
            <a:r>
              <a:rPr lang="en-GB" dirty="0"/>
              <a:t>Summary of a report of 72,314 cases from the Chinese </a:t>
            </a:r>
            <a:r>
              <a:rPr lang="en-GB" dirty="0" err="1"/>
              <a:t>Center</a:t>
            </a:r>
            <a:r>
              <a:rPr lang="en-GB" dirty="0"/>
              <a:t> for </a:t>
            </a:r>
            <a:br>
              <a:rPr lang="en-GB" dirty="0"/>
            </a:br>
            <a:r>
              <a:rPr lang="en-GB" dirty="0"/>
              <a:t>Disease Control and Prevention:</a:t>
            </a:r>
          </a:p>
          <a:p>
            <a:r>
              <a:rPr lang="en-GB" dirty="0"/>
              <a:t>Mild (no or mild pneumonia): 81%</a:t>
            </a:r>
          </a:p>
          <a:p>
            <a:r>
              <a:rPr lang="en-GB" dirty="0"/>
              <a:t>Severe disease (</a:t>
            </a:r>
            <a:r>
              <a:rPr lang="en-GB" dirty="0" err="1"/>
              <a:t>eg</a:t>
            </a:r>
            <a:r>
              <a:rPr lang="en-GB" dirty="0"/>
              <a:t> with dyspnoea, hypoxia or &gt;50% lung involvement on imaging within 24 to 48 hours): 14%</a:t>
            </a:r>
          </a:p>
          <a:p>
            <a:r>
              <a:rPr lang="en-GB" dirty="0"/>
              <a:t>Critical disease (</a:t>
            </a:r>
            <a:r>
              <a:rPr lang="en-GB" dirty="0" err="1"/>
              <a:t>eg</a:t>
            </a:r>
            <a:r>
              <a:rPr lang="en-GB" dirty="0"/>
              <a:t> with respiratory failure, shock or multi-organ dysfunction): 5%</a:t>
            </a:r>
          </a:p>
          <a:p>
            <a:pPr marL="0" indent="0">
              <a:buNone/>
            </a:pPr>
            <a:r>
              <a:rPr lang="en-GB" dirty="0"/>
              <a:t>Overall case fatality rate was 2.3%; no deaths were reported among non-critical cases</a:t>
            </a:r>
          </a:p>
          <a:p>
            <a:pPr marL="0" indent="0">
              <a:buNone/>
            </a:pP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Wu Z, McGoogan JM. Characteristics of and important lessons from the coronavirus disease 2019 (COVID-19) outbreak in China. J Am Med </a:t>
            </a:r>
            <a:r>
              <a:rPr lang="en-GB" sz="1000" dirty="0" err="1">
                <a:solidFill>
                  <a:schemeClr val="bg2">
                    <a:lumMod val="50000"/>
                  </a:schemeClr>
                </a:solidFill>
              </a:rPr>
              <a:t>Assoc</a:t>
            </a:r>
            <a:r>
              <a:rPr lang="en-GB" sz="1000" dirty="0">
                <a:solidFill>
                  <a:schemeClr val="bg2">
                    <a:lumMod val="50000"/>
                  </a:schemeClr>
                </a:solidFill>
              </a:rPr>
              <a:t> 2020 (in press) https://</a:t>
            </a:r>
            <a:r>
              <a:rPr lang="en-GB" sz="1000" dirty="0" err="1">
                <a:solidFill>
                  <a:schemeClr val="bg2">
                    <a:lumMod val="50000"/>
                  </a:schemeClr>
                </a:solidFill>
              </a:rPr>
              <a:t>doi.org</a:t>
            </a:r>
            <a:r>
              <a:rPr lang="en-GB" sz="1000" dirty="0">
                <a:solidFill>
                  <a:schemeClr val="bg2">
                    <a:lumMod val="50000"/>
                  </a:schemeClr>
                </a:solidFill>
              </a:rPr>
              <a:t>/10.1001/jama.2020.2648</a:t>
            </a:r>
          </a:p>
          <a:p>
            <a:pPr marL="0" indent="0">
              <a:buNone/>
            </a:pPr>
            <a:endParaRPr lang="en-GB" dirty="0"/>
          </a:p>
          <a:p>
            <a:endParaRPr lang="en-US" dirty="0"/>
          </a:p>
        </p:txBody>
      </p:sp>
    </p:spTree>
    <p:extLst>
      <p:ext uri="{BB962C8B-B14F-4D97-AF65-F5344CB8AC3E}">
        <p14:creationId xmlns:p14="http://schemas.microsoft.com/office/powerpoint/2010/main" val="75763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Home care</a:t>
            </a:r>
          </a:p>
        </p:txBody>
      </p:sp>
      <p:sp>
        <p:nvSpPr>
          <p:cNvPr id="6" name="Content Placeholder 5">
            <a:extLst>
              <a:ext uri="{FF2B5EF4-FFF2-40B4-BE49-F238E27FC236}">
                <a16:creationId xmlns:a16="http://schemas.microsoft.com/office/drawing/2014/main" id="{03A2F666-8859-0942-8064-41745F385A61}"/>
              </a:ext>
            </a:extLst>
          </p:cNvPr>
          <p:cNvSpPr>
            <a:spLocks noGrp="1"/>
          </p:cNvSpPr>
          <p:nvPr>
            <p:ph idx="1"/>
          </p:nvPr>
        </p:nvSpPr>
        <p:spPr/>
        <p:txBody>
          <a:bodyPr/>
          <a:lstStyle/>
          <a:p>
            <a:r>
              <a:rPr lang="en-GB" dirty="0"/>
              <a:t>Home management is appropriate for those with mild infection who can be adequately isolated in the outpatient setting. It is important to focus on prevention </a:t>
            </a:r>
            <a:br>
              <a:rPr lang="en-GB" dirty="0"/>
            </a:br>
            <a:r>
              <a:rPr lang="en-GB" dirty="0"/>
              <a:t>of transmission to others and monitoring for clinical deterioration, which should prompt hospitalisation.</a:t>
            </a:r>
          </a:p>
          <a:p>
            <a:r>
              <a:rPr lang="en-GB" dirty="0"/>
              <a:t>Outpatients with COVID-19 should isolate at home, separating themselves from other households and animals. They should wear </a:t>
            </a:r>
            <a:br>
              <a:rPr lang="en-GB" dirty="0"/>
            </a:br>
            <a:r>
              <a:rPr lang="en-GB" dirty="0"/>
              <a:t>a facemask when in the same room as other people and when presenting to healthcare settings. </a:t>
            </a:r>
          </a:p>
          <a:p>
            <a:r>
              <a:rPr lang="en-GB" dirty="0"/>
              <a:t>Disinfection of frequently touched surfaces is also important.</a:t>
            </a:r>
          </a:p>
          <a:p>
            <a:pPr marL="0" indent="0">
              <a:buNone/>
            </a:pP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299696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Home care</a:t>
            </a:r>
          </a:p>
        </p:txBody>
      </p:sp>
      <p:sp>
        <p:nvSpPr>
          <p:cNvPr id="6" name="Content Placeholder 5">
            <a:extLst>
              <a:ext uri="{FF2B5EF4-FFF2-40B4-BE49-F238E27FC236}">
                <a16:creationId xmlns:a16="http://schemas.microsoft.com/office/drawing/2014/main" id="{0E35F384-75DD-644A-82B5-AE27EFAFBC4F}"/>
              </a:ext>
            </a:extLst>
          </p:cNvPr>
          <p:cNvSpPr>
            <a:spLocks noGrp="1"/>
          </p:cNvSpPr>
          <p:nvPr>
            <p:ph idx="1"/>
          </p:nvPr>
        </p:nvSpPr>
        <p:spPr/>
        <p:txBody>
          <a:bodyPr/>
          <a:lstStyle/>
          <a:p>
            <a:pPr marL="0" indent="0">
              <a:buNone/>
            </a:pPr>
            <a:r>
              <a:rPr lang="en-GB" dirty="0"/>
              <a:t>When a test-based strategy is used, patients may discontinue home isolation when there is:</a:t>
            </a:r>
          </a:p>
          <a:p>
            <a:r>
              <a:rPr lang="en-GB" dirty="0"/>
              <a:t>resolution of fever without the use of fever-reducing medications and</a:t>
            </a:r>
          </a:p>
          <a:p>
            <a:r>
              <a:rPr lang="en-GB" dirty="0"/>
              <a:t>improvement in respiratory symptoms (cough, shortness of breath) and</a:t>
            </a:r>
          </a:p>
          <a:p>
            <a:r>
              <a:rPr lang="en-GB" dirty="0"/>
              <a:t>negative results of a US FDA Emergency Use Authorised molecular assay for COVID-19 from at least two consecutive nasopharyngeal swab specimens collected ≥ 24 hours apart (total of two negative specimens).</a:t>
            </a:r>
          </a:p>
          <a:p>
            <a:pPr marL="0" indent="0">
              <a:buNone/>
            </a:pPr>
            <a:endParaRPr lang="en-GB" sz="1000" dirty="0">
              <a:solidFill>
                <a:schemeClr val="bg2">
                  <a:lumMod val="50000"/>
                </a:schemeClr>
              </a:solidFill>
            </a:endParaRPr>
          </a:p>
          <a:p>
            <a:pPr marL="0" indent="0">
              <a:buNone/>
            </a:pP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272270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Home care</a:t>
            </a:r>
          </a:p>
        </p:txBody>
      </p:sp>
      <p:sp>
        <p:nvSpPr>
          <p:cNvPr id="6" name="Content Placeholder 5">
            <a:extLst>
              <a:ext uri="{FF2B5EF4-FFF2-40B4-BE49-F238E27FC236}">
                <a16:creationId xmlns:a16="http://schemas.microsoft.com/office/drawing/2014/main" id="{CCF19746-DE83-2E48-81B9-3AB0FCAECCCF}"/>
              </a:ext>
            </a:extLst>
          </p:cNvPr>
          <p:cNvSpPr>
            <a:spLocks noGrp="1"/>
          </p:cNvSpPr>
          <p:nvPr>
            <p:ph idx="1"/>
          </p:nvPr>
        </p:nvSpPr>
        <p:spPr/>
        <p:txBody>
          <a:bodyPr/>
          <a:lstStyle/>
          <a:p>
            <a:pPr marL="0" indent="0">
              <a:buNone/>
            </a:pPr>
            <a:r>
              <a:rPr lang="en-GB" dirty="0"/>
              <a:t>When a non-test-based strategy is used, patients may discontinue home isolation when the following criteria are met:</a:t>
            </a:r>
          </a:p>
          <a:p>
            <a:r>
              <a:rPr lang="en-GB" dirty="0"/>
              <a:t>at least 7 days have passed since symptoms first appeared and</a:t>
            </a:r>
          </a:p>
          <a:p>
            <a:r>
              <a:rPr lang="en-GB" dirty="0"/>
              <a:t>at least 72 hours have passed since recovery of symptoms (defined as resolution </a:t>
            </a:r>
            <a:br>
              <a:rPr lang="en-GB" dirty="0"/>
            </a:br>
            <a:r>
              <a:rPr lang="en-GB" dirty="0"/>
              <a:t>of fever without the use of fever-reducing medications and improvement in respiratory symptoms (cough, shortness of breath))</a:t>
            </a:r>
          </a:p>
          <a:p>
            <a:endParaRPr lang="en-GB" dirty="0"/>
          </a:p>
          <a:p>
            <a:endParaRPr lang="en-GB" dirty="0"/>
          </a:p>
          <a:p>
            <a:pPr marL="0" indent="0">
              <a:buNone/>
            </a:pPr>
            <a:endParaRPr lang="en-GB" sz="1000" dirty="0">
              <a:solidFill>
                <a:schemeClr val="bg2">
                  <a:lumMod val="50000"/>
                </a:schemeClr>
              </a:solidFill>
            </a:endParaRPr>
          </a:p>
          <a:p>
            <a:pPr marL="0" indent="0">
              <a:buNone/>
            </a:pP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367776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Hospital care</a:t>
            </a:r>
          </a:p>
        </p:txBody>
      </p:sp>
      <p:sp>
        <p:nvSpPr>
          <p:cNvPr id="6" name="Content Placeholder 5">
            <a:extLst>
              <a:ext uri="{FF2B5EF4-FFF2-40B4-BE49-F238E27FC236}">
                <a16:creationId xmlns:a16="http://schemas.microsoft.com/office/drawing/2014/main" id="{99690754-2975-A34C-A261-314C28903C34}"/>
              </a:ext>
            </a:extLst>
          </p:cNvPr>
          <p:cNvSpPr>
            <a:spLocks noGrp="1"/>
          </p:cNvSpPr>
          <p:nvPr>
            <p:ph idx="1"/>
          </p:nvPr>
        </p:nvSpPr>
        <p:spPr/>
        <p:txBody>
          <a:bodyPr/>
          <a:lstStyle/>
          <a:p>
            <a:r>
              <a:rPr lang="en-GB" dirty="0"/>
              <a:t>Some</a:t>
            </a:r>
            <a:r>
              <a:rPr lang="en-GB" sz="1500" dirty="0"/>
              <a:t> </a:t>
            </a:r>
            <a:r>
              <a:rPr lang="en-GB" dirty="0"/>
              <a:t>patients with suspected or documented COVID-19 have severe disease </a:t>
            </a:r>
            <a:br>
              <a:rPr lang="en-GB" dirty="0"/>
            </a:br>
            <a:r>
              <a:rPr lang="en-GB" dirty="0"/>
              <a:t>requiring hospital care. </a:t>
            </a:r>
          </a:p>
          <a:p>
            <a:r>
              <a:rPr lang="en-GB" dirty="0"/>
              <a:t>Management of such patients consists of ensuring appropriate infection control.</a:t>
            </a:r>
          </a:p>
          <a:p>
            <a:r>
              <a:rPr lang="en-GB" dirty="0"/>
              <a:t>Patients with severe disease often need oxygenation support. </a:t>
            </a:r>
          </a:p>
          <a:p>
            <a:r>
              <a:rPr lang="en-GB" b="1" dirty="0">
                <a:solidFill>
                  <a:schemeClr val="accent2"/>
                </a:solidFill>
              </a:rPr>
              <a:t>The safety of  high-flow oxygen and non-invasive positive pressure ventilation in these measures is uncertain, and they should be considered aerosol-generating procedures that warrant specific isolation precautions. </a:t>
            </a:r>
          </a:p>
          <a:p>
            <a:r>
              <a:rPr lang="en-GB" dirty="0"/>
              <a:t>If patients develop acute respiratory distress syndrome, intubation with mechanical ventilation will be needed.</a:t>
            </a:r>
          </a:p>
          <a:p>
            <a:r>
              <a:rPr lang="en-GB" dirty="0"/>
              <a:t>ECMO (extracorporeal membrane oxygenation) may be indicated in patients with refractory hypoxia.					</a:t>
            </a: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369643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GB" sz="4400" cap="none" dirty="0"/>
              <a:t>NICE rapid COVID-19 guidelines </a:t>
            </a:r>
            <a:endParaRPr lang="en-GB" sz="4400" b="0" cap="none" dirty="0"/>
          </a:p>
        </p:txBody>
      </p:sp>
      <p:sp>
        <p:nvSpPr>
          <p:cNvPr id="4" name="Subtitle 3">
            <a:extLst>
              <a:ext uri="{FF2B5EF4-FFF2-40B4-BE49-F238E27FC236}">
                <a16:creationId xmlns:a16="http://schemas.microsoft.com/office/drawing/2014/main" id="{F5BD121C-CB01-DD4E-A540-2682BCF40EA1}"/>
              </a:ext>
            </a:extLst>
          </p:cNvPr>
          <p:cNvSpPr>
            <a:spLocks noGrp="1"/>
          </p:cNvSpPr>
          <p:nvPr>
            <p:ph type="subTitle" sz="quarter" idx="1"/>
          </p:nvPr>
        </p:nvSpPr>
        <p:spPr>
          <a:xfrm>
            <a:off x="539749" y="2750884"/>
            <a:ext cx="6511979" cy="1478216"/>
          </a:xfrm>
        </p:spPr>
        <p:txBody>
          <a:bodyPr/>
          <a:lstStyle/>
          <a:p>
            <a:r>
              <a:rPr lang="en-GB" sz="2000" dirty="0"/>
              <a:t>The National Institute for Health and Care Excellence (NICE) has published its first three rapid COVID-19 guidelines</a:t>
            </a:r>
            <a:endParaRPr lang="en-US" sz="2000" dirty="0"/>
          </a:p>
        </p:txBody>
      </p:sp>
    </p:spTree>
    <p:extLst>
      <p:ext uri="{BB962C8B-B14F-4D97-AF65-F5344CB8AC3E}">
        <p14:creationId xmlns:p14="http://schemas.microsoft.com/office/powerpoint/2010/main" val="2106639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NICE guideline (NG159) – Critical care</a:t>
            </a:r>
          </a:p>
        </p:txBody>
      </p:sp>
      <p:sp>
        <p:nvSpPr>
          <p:cNvPr id="5" name="Content Placeholder 4">
            <a:extLst>
              <a:ext uri="{FF2B5EF4-FFF2-40B4-BE49-F238E27FC236}">
                <a16:creationId xmlns:a16="http://schemas.microsoft.com/office/drawing/2014/main" id="{5D7F92E8-7BD4-CE46-8F45-99FDE8C9D036}"/>
              </a:ext>
            </a:extLst>
          </p:cNvPr>
          <p:cNvSpPr>
            <a:spLocks noGrp="1"/>
          </p:cNvSpPr>
          <p:nvPr>
            <p:ph idx="1"/>
          </p:nvPr>
        </p:nvSpPr>
        <p:spPr/>
        <p:txBody>
          <a:bodyPr/>
          <a:lstStyle/>
          <a:p>
            <a:pPr marL="0" indent="0">
              <a:buNone/>
            </a:pPr>
            <a:r>
              <a:rPr lang="en-GB" dirty="0"/>
              <a:t>All patients admitted to hospital should be assessed for frailty irrespective of </a:t>
            </a:r>
            <a:br>
              <a:rPr lang="en-GB" dirty="0"/>
            </a:br>
            <a:r>
              <a:rPr lang="en-GB" dirty="0"/>
              <a:t>COVID-19 status.</a:t>
            </a:r>
          </a:p>
          <a:p>
            <a:pPr marL="0" indent="0">
              <a:buNone/>
            </a:pPr>
            <a:r>
              <a:rPr lang="en-GB" dirty="0"/>
              <a:t>Risks and benefits and likely outcomes should be discussed with patients, carers or advocates and families using decision-support tools (where available) so that they can make informed decisions about their treatment wherever possible.</a:t>
            </a:r>
          </a:p>
          <a:p>
            <a:pPr marL="0" indent="0">
              <a:buNone/>
            </a:pPr>
            <a:r>
              <a:rPr lang="en-GB" dirty="0"/>
              <a:t>For patients with confirmed COVID-19, decisions about critical care admission should be made on the basis of medical benefit and should take into account the likelihood that the person will recover to an outcome that is acceptable to them and within a period of time consistent with the diagnosis.</a:t>
            </a:r>
          </a:p>
          <a:p>
            <a:endParaRPr lang="en-US" dirty="0"/>
          </a:p>
        </p:txBody>
      </p:sp>
    </p:spTree>
    <p:extLst>
      <p:ext uri="{BB962C8B-B14F-4D97-AF65-F5344CB8AC3E}">
        <p14:creationId xmlns:p14="http://schemas.microsoft.com/office/powerpoint/2010/main" val="42972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NICE guideline (NG160) – Dialysis</a:t>
            </a:r>
          </a:p>
        </p:txBody>
      </p:sp>
      <p:sp>
        <p:nvSpPr>
          <p:cNvPr id="5" name="Content Placeholder 4">
            <a:extLst>
              <a:ext uri="{FF2B5EF4-FFF2-40B4-BE49-F238E27FC236}">
                <a16:creationId xmlns:a16="http://schemas.microsoft.com/office/drawing/2014/main" id="{4DAB72E8-BF57-BC48-ACCF-8425DC542F30}"/>
              </a:ext>
            </a:extLst>
          </p:cNvPr>
          <p:cNvSpPr>
            <a:spLocks noGrp="1"/>
          </p:cNvSpPr>
          <p:nvPr>
            <p:ph idx="1"/>
          </p:nvPr>
        </p:nvSpPr>
        <p:spPr/>
        <p:txBody>
          <a:bodyPr/>
          <a:lstStyle/>
          <a:p>
            <a:pPr marL="0" indent="0">
              <a:buNone/>
            </a:pPr>
            <a:r>
              <a:rPr lang="en-GB" dirty="0"/>
              <a:t>Patients with suspected COVID-19 should be assessed to see whether dialysis could be delayed until their COVID-19 status is known. </a:t>
            </a:r>
          </a:p>
          <a:p>
            <a:pPr marL="0" indent="0">
              <a:buNone/>
            </a:pPr>
            <a:r>
              <a:rPr lang="en-GB" dirty="0"/>
              <a:t>NICE also recommends that outpatient transport services should get patients to their dialysis as scheduled to avoid their condition deteriorating.</a:t>
            </a:r>
          </a:p>
          <a:p>
            <a:pPr marL="0" indent="0">
              <a:buNone/>
            </a:pPr>
            <a:r>
              <a:rPr lang="en-GB" dirty="0"/>
              <a:t>It should also be ensured that appropriate transport services are available by finding out what current transport providers are prepared to provide, and whether there are alternative providers if the current providers will not transport patients infected with COVID-19.</a:t>
            </a:r>
          </a:p>
          <a:p>
            <a:endParaRPr lang="en-US" dirty="0"/>
          </a:p>
        </p:txBody>
      </p:sp>
    </p:spTree>
    <p:extLst>
      <p:ext uri="{BB962C8B-B14F-4D97-AF65-F5344CB8AC3E}">
        <p14:creationId xmlns:p14="http://schemas.microsoft.com/office/powerpoint/2010/main" val="101618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230400"/>
            <a:ext cx="8418270" cy="514800"/>
          </a:xfrm>
        </p:spPr>
        <p:txBody>
          <a:bodyPr/>
          <a:lstStyle/>
          <a:p>
            <a:r>
              <a:rPr lang="en-GB" spc="-30" dirty="0"/>
              <a:t>NICE guideline (NG161) – Systemic cancer treatments</a:t>
            </a:r>
          </a:p>
        </p:txBody>
      </p:sp>
      <p:sp>
        <p:nvSpPr>
          <p:cNvPr id="5" name="Content Placeholder 4">
            <a:extLst>
              <a:ext uri="{FF2B5EF4-FFF2-40B4-BE49-F238E27FC236}">
                <a16:creationId xmlns:a16="http://schemas.microsoft.com/office/drawing/2014/main" id="{FA8AF2F0-0C1F-1F4F-B1D5-0CE19CA2AEB1}"/>
              </a:ext>
            </a:extLst>
          </p:cNvPr>
          <p:cNvSpPr>
            <a:spLocks noGrp="1"/>
          </p:cNvSpPr>
          <p:nvPr>
            <p:ph idx="1"/>
          </p:nvPr>
        </p:nvSpPr>
        <p:spPr/>
        <p:txBody>
          <a:bodyPr/>
          <a:lstStyle/>
          <a:p>
            <a:pPr marL="0" indent="0">
              <a:buNone/>
            </a:pPr>
            <a:r>
              <a:rPr lang="en-GB" dirty="0"/>
              <a:t>Where decisions need to be made about prioritising patients for treatment, these need to take into account the level of immunosuppression associated with individual treatments and cancer types, and any other patient-specific risk factors. They should also balance the risk from cancer not being treated optimally versus the risk of becoming seriously ill if they contract COVID-19 because of immunosuppression.</a:t>
            </a:r>
          </a:p>
          <a:p>
            <a:pPr marL="0" indent="0">
              <a:buNone/>
            </a:pPr>
            <a:r>
              <a:rPr lang="en-GB" dirty="0"/>
              <a:t>Where changes need to be made to usual care because of system pressures, consideration should be given to delivering treatment in different and less immunosuppressive regimens, different locations, or via another route of administration.</a:t>
            </a:r>
          </a:p>
          <a:p>
            <a:endParaRPr lang="en-US" dirty="0"/>
          </a:p>
        </p:txBody>
      </p:sp>
    </p:spTree>
    <p:extLst>
      <p:ext uri="{BB962C8B-B14F-4D97-AF65-F5344CB8AC3E}">
        <p14:creationId xmlns:p14="http://schemas.microsoft.com/office/powerpoint/2010/main" val="681738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9750" y="1497805"/>
            <a:ext cx="7546728" cy="1756839"/>
          </a:xfrm>
        </p:spPr>
        <p:txBody>
          <a:bodyPr/>
          <a:lstStyle/>
          <a:p>
            <a:r>
              <a:rPr lang="en-GB" sz="4400" cap="none" dirty="0"/>
              <a:t>Clinical syndromes associated </a:t>
            </a:r>
            <a:br>
              <a:rPr lang="en-GB" sz="4400" cap="none" dirty="0"/>
            </a:br>
            <a:r>
              <a:rPr lang="en-GB" sz="4400" cap="none" dirty="0"/>
              <a:t>with COVID-19</a:t>
            </a:r>
          </a:p>
        </p:txBody>
      </p:sp>
      <p:sp>
        <p:nvSpPr>
          <p:cNvPr id="3" name="TextBox 2">
            <a:extLst>
              <a:ext uri="{FF2B5EF4-FFF2-40B4-BE49-F238E27FC236}">
                <a16:creationId xmlns:a16="http://schemas.microsoft.com/office/drawing/2014/main" id="{46DC242A-D719-E344-BCE0-A96AD592667B}"/>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334673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Chloroquine</a:t>
            </a:r>
          </a:p>
        </p:txBody>
      </p:sp>
      <p:sp>
        <p:nvSpPr>
          <p:cNvPr id="6" name="Content Placeholder 5">
            <a:extLst>
              <a:ext uri="{FF2B5EF4-FFF2-40B4-BE49-F238E27FC236}">
                <a16:creationId xmlns:a16="http://schemas.microsoft.com/office/drawing/2014/main" id="{3CFF7E14-841E-B14E-8DFB-12ECE76472E8}"/>
              </a:ext>
            </a:extLst>
          </p:cNvPr>
          <p:cNvSpPr>
            <a:spLocks noGrp="1"/>
          </p:cNvSpPr>
          <p:nvPr>
            <p:ph idx="1"/>
          </p:nvPr>
        </p:nvSpPr>
        <p:spPr/>
        <p:txBody>
          <a:bodyPr/>
          <a:lstStyle/>
          <a:p>
            <a:r>
              <a:rPr lang="en-GB" dirty="0"/>
              <a:t>Use of chloroquine is included in treatment guidelines from China's National Health Commission and was reportedly associated with reduced progression of disease and decreased duration of symptoms. </a:t>
            </a:r>
          </a:p>
          <a:p>
            <a:r>
              <a:rPr lang="en-GB" dirty="0"/>
              <a:t>However, no published data.</a:t>
            </a:r>
          </a:p>
          <a:p>
            <a:endParaRPr lang="en-GB" dirty="0"/>
          </a:p>
          <a:p>
            <a:pPr marL="0" indent="0">
              <a:buNone/>
            </a:pPr>
            <a:endParaRPr lang="en-GB" dirty="0"/>
          </a:p>
          <a:p>
            <a:pPr marL="0" indent="0">
              <a:buNone/>
            </a:pPr>
            <a:endParaRPr lang="en-GB" dirty="0">
              <a:solidFill>
                <a:schemeClr val="bg2">
                  <a:lumMod val="50000"/>
                </a:schemeClr>
              </a:solidFill>
            </a:endParaRPr>
          </a:p>
          <a:p>
            <a:pPr marL="0" indent="0">
              <a:buNone/>
            </a:pPr>
            <a:r>
              <a:rPr lang="en-GB" sz="1000" dirty="0">
                <a:solidFill>
                  <a:schemeClr val="bg2">
                    <a:lumMod val="50000"/>
                  </a:schemeClr>
                </a:solidFill>
              </a:rPr>
              <a:t>Gao J, Tian Z, Yang X. Breakthrough: Chloroquine phosphate has shown apparent efficacy in treatment of COVID-19 associated pneumonia in clinical studies. </a:t>
            </a:r>
            <a:r>
              <a:rPr lang="en-GB" sz="1000" i="1" dirty="0" err="1">
                <a:solidFill>
                  <a:schemeClr val="bg2">
                    <a:lumMod val="50000"/>
                  </a:schemeClr>
                </a:solidFill>
              </a:rPr>
              <a:t>Biosci</a:t>
            </a:r>
            <a:r>
              <a:rPr lang="en-GB" sz="1000" i="1" dirty="0">
                <a:solidFill>
                  <a:schemeClr val="bg2">
                    <a:lumMod val="50000"/>
                  </a:schemeClr>
                </a:solidFill>
              </a:rPr>
              <a:t> Trends </a:t>
            </a:r>
            <a:r>
              <a:rPr lang="en-GB" sz="1000" dirty="0">
                <a:solidFill>
                  <a:schemeClr val="bg2">
                    <a:lumMod val="50000"/>
                  </a:schemeClr>
                </a:solidFill>
              </a:rPr>
              <a:t>2020;14:72–3.</a:t>
            </a:r>
          </a:p>
          <a:p>
            <a:endParaRPr lang="en-GB" dirty="0"/>
          </a:p>
          <a:p>
            <a:endParaRPr lang="en-US" dirty="0"/>
          </a:p>
        </p:txBody>
      </p:sp>
    </p:spTree>
    <p:extLst>
      <p:ext uri="{BB962C8B-B14F-4D97-AF65-F5344CB8AC3E}">
        <p14:creationId xmlns:p14="http://schemas.microsoft.com/office/powerpoint/2010/main" val="200599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Hydroxychloroquine</a:t>
            </a:r>
          </a:p>
        </p:txBody>
      </p:sp>
      <p:sp>
        <p:nvSpPr>
          <p:cNvPr id="5" name="Content Placeholder 4"/>
          <p:cNvSpPr>
            <a:spLocks noGrp="1"/>
          </p:cNvSpPr>
          <p:nvPr>
            <p:ph idx="1"/>
          </p:nvPr>
        </p:nvSpPr>
        <p:spPr>
          <a:xfrm>
            <a:off x="539750" y="953781"/>
            <a:ext cx="4931152" cy="3618219"/>
          </a:xfrm>
          <a:ln>
            <a:noFill/>
          </a:ln>
        </p:spPr>
        <p:txBody>
          <a:bodyPr/>
          <a:lstStyle/>
          <a:p>
            <a:r>
              <a:rPr lang="en-GB" dirty="0"/>
              <a:t>Hydroxychloroquine (200 mg </a:t>
            </a:r>
            <a:r>
              <a:rPr lang="en-GB" dirty="0" err="1"/>
              <a:t>tds</a:t>
            </a:r>
            <a:r>
              <a:rPr lang="en-GB" dirty="0"/>
              <a:t> for 10 days) was associated with a higher rate of undetectable viral RNA on nasopharyngeal specimens at day 6 compared with no specific treatment (70 vs 12.5%). </a:t>
            </a:r>
          </a:p>
          <a:p>
            <a:r>
              <a:rPr lang="en-GB" dirty="0"/>
              <a:t>In this study, the use of azithromycin in combination with hydroxychloroquine appeared to have additional benefit, but there are methodological concerns about the control groups for the study, and the clinical basis for using azithromycin is not clear.</a:t>
            </a:r>
          </a:p>
        </p:txBody>
      </p:sp>
      <p:pic>
        <p:nvPicPr>
          <p:cNvPr id="7" name="Content Placeholder 6"/>
          <p:cNvPicPr>
            <a:picLocks noGrp="1" noChangeAspect="1"/>
          </p:cNvPicPr>
          <p:nvPr>
            <p:ph sz="half" idx="4294967295"/>
          </p:nvPr>
        </p:nvPicPr>
        <p:blipFill>
          <a:blip r:embed="rId3"/>
          <a:stretch>
            <a:fillRect/>
          </a:stretch>
        </p:blipFill>
        <p:spPr>
          <a:xfrm>
            <a:off x="5609654" y="953781"/>
            <a:ext cx="3294122" cy="1762556"/>
          </a:xfrm>
          <a:prstGeom prst="rect">
            <a:avLst/>
          </a:prstGeom>
        </p:spPr>
      </p:pic>
      <p:sp>
        <p:nvSpPr>
          <p:cNvPr id="6" name="TextBox 5">
            <a:extLst>
              <a:ext uri="{FF2B5EF4-FFF2-40B4-BE49-F238E27FC236}">
                <a16:creationId xmlns:a16="http://schemas.microsoft.com/office/drawing/2014/main" id="{ACE0A9D6-9B81-5045-921F-EDF6D7DFEBD4}"/>
              </a:ext>
            </a:extLst>
          </p:cNvPr>
          <p:cNvSpPr txBox="1"/>
          <p:nvPr/>
        </p:nvSpPr>
        <p:spPr>
          <a:xfrm>
            <a:off x="714644" y="4086183"/>
            <a:ext cx="7104556" cy="553998"/>
          </a:xfrm>
          <a:prstGeom prst="rect">
            <a:avLst/>
          </a:prstGeom>
          <a:noFill/>
        </p:spPr>
        <p:txBody>
          <a:bodyPr wrap="square" lIns="0" tIns="0" rIns="0" bIns="0" rtlCol="0">
            <a:noAutofit/>
          </a:bodyPr>
          <a:lstStyle/>
          <a:p>
            <a:r>
              <a:rPr lang="en-US" sz="1000" dirty="0" err="1">
                <a:solidFill>
                  <a:schemeClr val="bg2">
                    <a:lumMod val="50000"/>
                  </a:schemeClr>
                </a:solidFill>
                <a:latin typeface="+mj-lt"/>
              </a:rPr>
              <a:t>Gautret</a:t>
            </a:r>
            <a:r>
              <a:rPr lang="en-US" sz="1000" dirty="0">
                <a:solidFill>
                  <a:schemeClr val="bg2">
                    <a:lumMod val="50000"/>
                  </a:schemeClr>
                </a:solidFill>
                <a:latin typeface="+mj-lt"/>
              </a:rPr>
              <a:t> P </a:t>
            </a:r>
            <a:r>
              <a:rPr lang="en-US" sz="1000" i="1" dirty="0">
                <a:solidFill>
                  <a:schemeClr val="bg2">
                    <a:lumMod val="50000"/>
                  </a:schemeClr>
                </a:solidFill>
                <a:latin typeface="+mj-lt"/>
              </a:rPr>
              <a:t>et al</a:t>
            </a:r>
            <a:r>
              <a:rPr lang="en-US" sz="1000" dirty="0">
                <a:solidFill>
                  <a:schemeClr val="bg2">
                    <a:lumMod val="50000"/>
                  </a:schemeClr>
                </a:solidFill>
                <a:latin typeface="+mj-lt"/>
              </a:rPr>
              <a:t>. Hydroxychloroquine and azithromycin as a treatment of COVID‐19: results of an open‐label non‐randomized clinical trial. </a:t>
            </a:r>
            <a:r>
              <a:rPr lang="en-US" sz="1000" i="1" dirty="0" err="1">
                <a:solidFill>
                  <a:schemeClr val="bg2">
                    <a:lumMod val="50000"/>
                  </a:schemeClr>
                </a:solidFill>
                <a:latin typeface="+mj-lt"/>
              </a:rPr>
              <a:t>Int</a:t>
            </a:r>
            <a:r>
              <a:rPr lang="en-US" sz="1000" i="1" dirty="0">
                <a:solidFill>
                  <a:schemeClr val="bg2">
                    <a:lumMod val="50000"/>
                  </a:schemeClr>
                </a:solidFill>
                <a:latin typeface="+mj-lt"/>
              </a:rPr>
              <a:t> J </a:t>
            </a:r>
            <a:r>
              <a:rPr lang="en-US" sz="1000" i="1" dirty="0" err="1">
                <a:solidFill>
                  <a:schemeClr val="bg2">
                    <a:lumMod val="50000"/>
                  </a:schemeClr>
                </a:solidFill>
                <a:latin typeface="+mj-lt"/>
              </a:rPr>
              <a:t>Antimicrob</a:t>
            </a:r>
            <a:r>
              <a:rPr lang="en-US" sz="1000" i="1" dirty="0">
                <a:solidFill>
                  <a:schemeClr val="bg2">
                    <a:lumMod val="50000"/>
                  </a:schemeClr>
                </a:solidFill>
                <a:latin typeface="+mj-lt"/>
              </a:rPr>
              <a:t> Agents </a:t>
            </a:r>
            <a:r>
              <a:rPr lang="en-US" sz="1000" dirty="0">
                <a:solidFill>
                  <a:schemeClr val="bg2">
                    <a:lumMod val="50000"/>
                  </a:schemeClr>
                </a:solidFill>
                <a:latin typeface="+mj-lt"/>
              </a:rPr>
              <a:t>(in press) https://</a:t>
            </a:r>
            <a:r>
              <a:rPr lang="en-US" sz="1000" dirty="0" err="1">
                <a:solidFill>
                  <a:schemeClr val="bg2">
                    <a:lumMod val="50000"/>
                  </a:schemeClr>
                </a:solidFill>
                <a:latin typeface="+mj-lt"/>
              </a:rPr>
              <a:t>doi.org</a:t>
            </a:r>
            <a:r>
              <a:rPr lang="en-US" sz="1000" dirty="0">
                <a:solidFill>
                  <a:schemeClr val="bg2">
                    <a:lumMod val="50000"/>
                  </a:schemeClr>
                </a:solidFill>
                <a:latin typeface="+mj-lt"/>
              </a:rPr>
              <a:t>/10.1016/j.ijantimicag.2020.105949</a:t>
            </a:r>
          </a:p>
          <a:p>
            <a:endParaRPr lang="en-US" sz="1000" dirty="0">
              <a:solidFill>
                <a:schemeClr val="bg2">
                  <a:lumMod val="50000"/>
                </a:schemeClr>
              </a:solidFill>
              <a:latin typeface="+mj-lt"/>
            </a:endParaRPr>
          </a:p>
        </p:txBody>
      </p:sp>
    </p:spTree>
    <p:extLst>
      <p:ext uri="{BB962C8B-B14F-4D97-AF65-F5344CB8AC3E}">
        <p14:creationId xmlns:p14="http://schemas.microsoft.com/office/powerpoint/2010/main" val="3418253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Uncertainty about NSAID use</a:t>
            </a:r>
          </a:p>
        </p:txBody>
      </p:sp>
      <p:sp>
        <p:nvSpPr>
          <p:cNvPr id="6" name="Content Placeholder 5">
            <a:extLst>
              <a:ext uri="{FF2B5EF4-FFF2-40B4-BE49-F238E27FC236}">
                <a16:creationId xmlns:a16="http://schemas.microsoft.com/office/drawing/2014/main" id="{838A5015-A97D-F340-B5D4-90953BA3ABC9}"/>
              </a:ext>
            </a:extLst>
          </p:cNvPr>
          <p:cNvSpPr>
            <a:spLocks noGrp="1"/>
          </p:cNvSpPr>
          <p:nvPr>
            <p:ph idx="1"/>
          </p:nvPr>
        </p:nvSpPr>
        <p:spPr/>
        <p:txBody>
          <a:bodyPr/>
          <a:lstStyle/>
          <a:p>
            <a:r>
              <a:rPr lang="en-GB" dirty="0"/>
              <a:t>Some clinicians have suggested that the use of NSAIDs early in the course of disease may have a negative impact on disease outcome (Day </a:t>
            </a:r>
            <a:r>
              <a:rPr lang="en-GB" i="1" dirty="0"/>
              <a:t>BMJ</a:t>
            </a:r>
            <a:r>
              <a:rPr lang="en-GB" dirty="0"/>
              <a:t> 2020;368:m1086. </a:t>
            </a:r>
            <a:r>
              <a:rPr lang="en-GB" dirty="0" err="1"/>
              <a:t>Epub</a:t>
            </a:r>
            <a:r>
              <a:rPr lang="en-GB" dirty="0"/>
              <a:t> 17 Mar 2020). These are based on anecdotal reports of a few young patients who received NSAIDs early in the course of infection and experienced severe disease. There is also the concern that the anti-inflammatory properties associated with NSAIDs could have a negative impact on the patient's immune response. </a:t>
            </a:r>
          </a:p>
          <a:p>
            <a:r>
              <a:rPr lang="en-GB" dirty="0"/>
              <a:t>Use paracetamol (acetaminophen) in place of NSAIDs for reduction of fever.</a:t>
            </a:r>
          </a:p>
          <a:p>
            <a:r>
              <a:rPr lang="en-GB" dirty="0"/>
              <a:t>However, the European Medicines Agency (EMA) and the WHO do not recommend that NSAIDs be avoided when clinically indicated.</a:t>
            </a:r>
          </a:p>
          <a:p>
            <a:endParaRPr lang="en-GB" dirty="0"/>
          </a:p>
          <a:p>
            <a:pPr marL="0" indent="0">
              <a:buNone/>
            </a:pP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424518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Limited role for corticosteroids</a:t>
            </a:r>
          </a:p>
        </p:txBody>
      </p:sp>
      <p:sp>
        <p:nvSpPr>
          <p:cNvPr id="6" name="Content Placeholder 5">
            <a:extLst>
              <a:ext uri="{FF2B5EF4-FFF2-40B4-BE49-F238E27FC236}">
                <a16:creationId xmlns:a16="http://schemas.microsoft.com/office/drawing/2014/main" id="{51726324-F041-CD47-92C0-980FFFA161E8}"/>
              </a:ext>
            </a:extLst>
          </p:cNvPr>
          <p:cNvSpPr>
            <a:spLocks noGrp="1"/>
          </p:cNvSpPr>
          <p:nvPr>
            <p:ph idx="1"/>
          </p:nvPr>
        </p:nvSpPr>
        <p:spPr/>
        <p:txBody>
          <a:bodyPr/>
          <a:lstStyle/>
          <a:p>
            <a:r>
              <a:rPr lang="en-GB" dirty="0"/>
              <a:t>The WHO and CDC recommend corticosteroids are not to be used in patients with COVID-19 pneumonia unless there are other indications (</a:t>
            </a:r>
            <a:r>
              <a:rPr lang="en-GB" dirty="0" err="1"/>
              <a:t>eg</a:t>
            </a:r>
            <a:r>
              <a:rPr lang="en-GB" dirty="0"/>
              <a:t> exacerbation of COPD). </a:t>
            </a:r>
          </a:p>
          <a:p>
            <a:r>
              <a:rPr lang="en-GB" dirty="0"/>
              <a:t>Corticosteroids have been associated with an increased risk of mortality in patients with influenza and delayed viral clearance in patients with Middle East respiratory syndrome coronavirus (MERS-</a:t>
            </a:r>
            <a:r>
              <a:rPr lang="en-GB" dirty="0" err="1"/>
              <a:t>CoV</a:t>
            </a:r>
            <a:r>
              <a:rPr lang="en-GB" dirty="0"/>
              <a:t>) infection. </a:t>
            </a:r>
          </a:p>
          <a:p>
            <a:r>
              <a:rPr lang="en-GB" dirty="0"/>
              <a:t>Though widely used in management of severe acute respiratory syndrome (SARS), there was no good evidence for benefit, and there was persuasive evidence of adverse harm in the short and long term.</a:t>
            </a:r>
          </a:p>
          <a:p>
            <a:endParaRPr lang="en-GB" dirty="0"/>
          </a:p>
          <a:p>
            <a:pPr marL="0" indent="0">
              <a:buNone/>
            </a:pPr>
            <a:r>
              <a:rPr lang="en-GB" sz="1000" dirty="0">
                <a:solidFill>
                  <a:schemeClr val="bg2">
                    <a:lumMod val="50000"/>
                  </a:schemeClr>
                </a:solidFill>
              </a:rPr>
              <a:t>McIntosh </a:t>
            </a:r>
            <a:r>
              <a:rPr lang="en-GB" sz="1000" dirty="0" err="1">
                <a:solidFill>
                  <a:schemeClr val="bg2">
                    <a:lumMod val="50000"/>
                  </a:schemeClr>
                </a:solidFill>
              </a:rPr>
              <a:t>Uptodate</a:t>
            </a:r>
            <a:r>
              <a:rPr lang="en-GB" sz="1000" dirty="0">
                <a:solidFill>
                  <a:schemeClr val="bg2">
                    <a:lumMod val="50000"/>
                  </a:schemeClr>
                </a:solidFill>
              </a:rPr>
              <a:t> 2020</a:t>
            </a:r>
          </a:p>
          <a:p>
            <a:endParaRPr lang="en-GB" dirty="0"/>
          </a:p>
          <a:p>
            <a:endParaRPr lang="en-US" dirty="0"/>
          </a:p>
        </p:txBody>
      </p:sp>
    </p:spTree>
    <p:extLst>
      <p:ext uri="{BB962C8B-B14F-4D97-AF65-F5344CB8AC3E}">
        <p14:creationId xmlns:p14="http://schemas.microsoft.com/office/powerpoint/2010/main" val="4283078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a:extLst>
              <a:ext uri="{FF2B5EF4-FFF2-40B4-BE49-F238E27FC236}">
                <a16:creationId xmlns:a16="http://schemas.microsoft.com/office/drawing/2014/main" id="{7727C53B-9292-9743-A867-705E2584371C}"/>
              </a:ext>
            </a:extLst>
          </p:cNvPr>
          <p:cNvPicPr>
            <a:picLocks noChangeAspect="1"/>
          </p:cNvPicPr>
          <p:nvPr/>
        </p:nvPicPr>
        <p:blipFill rotWithShape="1">
          <a:blip r:embed="rId3"/>
          <a:srcRect l="2642" t="5093" r="5019"/>
          <a:stretch/>
        </p:blipFill>
        <p:spPr bwMode="auto">
          <a:xfrm>
            <a:off x="3897824" y="848219"/>
            <a:ext cx="4875509" cy="3723781"/>
          </a:xfrm>
          <a:prstGeom prst="rect">
            <a:avLst/>
          </a:prstGeom>
          <a:noFill/>
          <a:ln w="9525">
            <a:solidFill>
              <a:schemeClr val="bg1"/>
            </a:solidFill>
            <a:miter lim="800000"/>
            <a:headEnd/>
            <a:tailEnd/>
          </a:ln>
          <a:effectLst/>
        </p:spPr>
      </p:pic>
      <p:sp>
        <p:nvSpPr>
          <p:cNvPr id="8" name="Content Placeholder 7">
            <a:extLst>
              <a:ext uri="{FF2B5EF4-FFF2-40B4-BE49-F238E27FC236}">
                <a16:creationId xmlns:a16="http://schemas.microsoft.com/office/drawing/2014/main" id="{CDFB91B8-DA8B-9D41-9D86-96A9B07DBAAB}"/>
              </a:ext>
            </a:extLst>
          </p:cNvPr>
          <p:cNvSpPr>
            <a:spLocks noGrp="1"/>
          </p:cNvSpPr>
          <p:nvPr>
            <p:ph idx="1"/>
          </p:nvPr>
        </p:nvSpPr>
        <p:spPr>
          <a:xfrm>
            <a:off x="539751" y="848219"/>
            <a:ext cx="3358074" cy="3723781"/>
          </a:xfrm>
        </p:spPr>
        <p:txBody>
          <a:bodyPr/>
          <a:lstStyle/>
          <a:p>
            <a:pPr marL="0" indent="0">
              <a:buNone/>
            </a:pPr>
            <a:r>
              <a:rPr lang="en-GB" dirty="0"/>
              <a:t>Investigators in China report the results of an open-label, randomised clinical trial of </a:t>
            </a:r>
            <a:r>
              <a:rPr lang="en-GB" b="1" dirty="0">
                <a:solidFill>
                  <a:schemeClr val="accent2"/>
                </a:solidFill>
              </a:rPr>
              <a:t>lopinavir–ritonavir </a:t>
            </a:r>
            <a:r>
              <a:rPr lang="en-GB" dirty="0"/>
              <a:t>for the treatment of COVID-19 in 199 infected adult patients. There was no difference in the primary end point, time to clinical improvement.</a:t>
            </a:r>
          </a:p>
          <a:p>
            <a:pPr marL="0" indent="0">
              <a:buNone/>
            </a:pPr>
            <a:endParaRPr lang="en-GB" dirty="0"/>
          </a:p>
          <a:p>
            <a:pPr marL="0" indent="0">
              <a:buNone/>
            </a:pPr>
            <a:r>
              <a:rPr lang="en-GB" sz="1000" dirty="0">
                <a:solidFill>
                  <a:schemeClr val="bg2">
                    <a:lumMod val="50000"/>
                  </a:schemeClr>
                </a:solidFill>
              </a:rPr>
              <a:t>Cao B </a:t>
            </a:r>
            <a:r>
              <a:rPr lang="en-GB" sz="1000" i="1" dirty="0">
                <a:solidFill>
                  <a:schemeClr val="bg2">
                    <a:lumMod val="50000"/>
                  </a:schemeClr>
                </a:solidFill>
              </a:rPr>
              <a:t>et al</a:t>
            </a:r>
            <a:r>
              <a:rPr lang="en-GB" sz="1000" dirty="0">
                <a:solidFill>
                  <a:schemeClr val="bg2">
                    <a:lumMod val="50000"/>
                  </a:schemeClr>
                </a:solidFill>
              </a:rPr>
              <a:t>. A trial of lopinavir–ritonavir in adults hospitalized with severe COVID-19. </a:t>
            </a:r>
            <a:r>
              <a:rPr lang="en-GB" sz="1000" i="1" dirty="0">
                <a:solidFill>
                  <a:schemeClr val="bg2">
                    <a:lumMod val="50000"/>
                  </a:schemeClr>
                </a:solidFill>
              </a:rPr>
              <a:t>N </a:t>
            </a:r>
            <a:r>
              <a:rPr lang="en-GB" sz="1000" i="1" dirty="0" err="1">
                <a:solidFill>
                  <a:schemeClr val="bg2">
                    <a:lumMod val="50000"/>
                  </a:schemeClr>
                </a:solidFill>
              </a:rPr>
              <a:t>Engl</a:t>
            </a:r>
            <a:r>
              <a:rPr lang="en-GB" sz="1000" i="1" dirty="0">
                <a:solidFill>
                  <a:schemeClr val="bg2">
                    <a:lumMod val="50000"/>
                  </a:schemeClr>
                </a:solidFill>
              </a:rPr>
              <a:t> J Med </a:t>
            </a:r>
            <a:r>
              <a:rPr lang="en-GB" sz="1000" dirty="0">
                <a:solidFill>
                  <a:schemeClr val="bg2">
                    <a:lumMod val="50000"/>
                  </a:schemeClr>
                </a:solidFill>
              </a:rPr>
              <a:t>2020 (in press) https://</a:t>
            </a:r>
            <a:r>
              <a:rPr lang="en-GB" sz="1000" dirty="0" err="1">
                <a:solidFill>
                  <a:schemeClr val="bg2">
                    <a:lumMod val="50000"/>
                  </a:schemeClr>
                </a:solidFill>
              </a:rPr>
              <a:t>doi.org</a:t>
            </a:r>
            <a:r>
              <a:rPr lang="en-GB" sz="1000" dirty="0">
                <a:solidFill>
                  <a:schemeClr val="bg2">
                    <a:lumMod val="50000"/>
                  </a:schemeClr>
                </a:solidFill>
              </a:rPr>
              <a:t>/10.1056/NEJMoa2001282</a:t>
            </a:r>
          </a:p>
          <a:p>
            <a:pPr marL="0" indent="0">
              <a:buNone/>
            </a:pPr>
            <a:endParaRPr lang="en-US" dirty="0"/>
          </a:p>
        </p:txBody>
      </p:sp>
      <p:sp>
        <p:nvSpPr>
          <p:cNvPr id="4" name="Title 1">
            <a:extLst>
              <a:ext uri="{FF2B5EF4-FFF2-40B4-BE49-F238E27FC236}">
                <a16:creationId xmlns:a16="http://schemas.microsoft.com/office/drawing/2014/main" id="{3798E563-FB8D-4294-9E2F-98687861ABEA}"/>
              </a:ext>
            </a:extLst>
          </p:cNvPr>
          <p:cNvSpPr>
            <a:spLocks noGrp="1"/>
          </p:cNvSpPr>
          <p:nvPr>
            <p:ph type="title"/>
          </p:nvPr>
        </p:nvSpPr>
        <p:spPr>
          <a:xfrm>
            <a:off x="539750" y="230400"/>
            <a:ext cx="8070850" cy="514800"/>
          </a:xfrm>
        </p:spPr>
        <p:txBody>
          <a:bodyPr/>
          <a:lstStyle/>
          <a:p>
            <a:r>
              <a:rPr lang="en-GB" dirty="0"/>
              <a:t>Lopinavir–ritonavir</a:t>
            </a:r>
          </a:p>
        </p:txBody>
      </p:sp>
    </p:spTree>
    <p:extLst>
      <p:ext uri="{BB962C8B-B14F-4D97-AF65-F5344CB8AC3E}">
        <p14:creationId xmlns:p14="http://schemas.microsoft.com/office/powerpoint/2010/main" val="90010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Remdesivir</a:t>
            </a:r>
            <a:endParaRPr lang="en-GB" dirty="0"/>
          </a:p>
        </p:txBody>
      </p:sp>
      <p:sp>
        <p:nvSpPr>
          <p:cNvPr id="6" name="Content Placeholder 5">
            <a:extLst>
              <a:ext uri="{FF2B5EF4-FFF2-40B4-BE49-F238E27FC236}">
                <a16:creationId xmlns:a16="http://schemas.microsoft.com/office/drawing/2014/main" id="{D5FDDB39-682A-B649-8A8C-100CB058A38D}"/>
              </a:ext>
            </a:extLst>
          </p:cNvPr>
          <p:cNvSpPr>
            <a:spLocks noGrp="1"/>
          </p:cNvSpPr>
          <p:nvPr>
            <p:ph idx="1"/>
          </p:nvPr>
        </p:nvSpPr>
        <p:spPr/>
        <p:txBody>
          <a:bodyPr/>
          <a:lstStyle/>
          <a:p>
            <a:r>
              <a:rPr lang="en-GB" dirty="0"/>
              <a:t>Several randomised trials are under way to evaluate the efficacy of </a:t>
            </a:r>
            <a:r>
              <a:rPr lang="en-GB" dirty="0" err="1"/>
              <a:t>remdesivir</a:t>
            </a:r>
            <a:r>
              <a:rPr lang="en-GB" dirty="0"/>
              <a:t> for moderate or severe COVID-19. </a:t>
            </a:r>
          </a:p>
          <a:p>
            <a:r>
              <a:rPr lang="en-GB" dirty="0"/>
              <a:t>It has activity against SARS-CoV-2 </a:t>
            </a:r>
            <a:r>
              <a:rPr lang="en-GB" i="1" dirty="0"/>
              <a:t>in vitro</a:t>
            </a:r>
            <a:r>
              <a:rPr lang="en-GB" dirty="0"/>
              <a:t>, SARS and MERS-</a:t>
            </a:r>
            <a:r>
              <a:rPr lang="en-GB" dirty="0" err="1"/>
              <a:t>CoV</a:t>
            </a:r>
            <a:r>
              <a:rPr lang="en-GB" dirty="0"/>
              <a:t>, both </a:t>
            </a:r>
            <a:r>
              <a:rPr lang="en-GB" i="1" dirty="0"/>
              <a:t>in vitro </a:t>
            </a:r>
            <a:r>
              <a:rPr lang="en-GB" dirty="0"/>
              <a:t>and in animal studies. </a:t>
            </a:r>
          </a:p>
          <a:p>
            <a:r>
              <a:rPr lang="en-GB" dirty="0"/>
              <a:t>The compassionate use of </a:t>
            </a:r>
            <a:r>
              <a:rPr lang="en-GB" dirty="0" err="1"/>
              <a:t>remdesivir</a:t>
            </a:r>
            <a:r>
              <a:rPr lang="en-GB" dirty="0"/>
              <a:t> through an investigational new drug application was described in a case report of one of the US patients with COVID-19. </a:t>
            </a:r>
          </a:p>
          <a:p>
            <a:r>
              <a:rPr lang="en-GB" dirty="0"/>
              <a:t>Any clinical impact of the drug on COVID-19 is awaited.</a:t>
            </a:r>
          </a:p>
          <a:p>
            <a:endParaRPr lang="en-GB" dirty="0"/>
          </a:p>
          <a:p>
            <a:pPr marL="0" indent="0">
              <a:buNone/>
            </a:pPr>
            <a:r>
              <a:rPr lang="en-GB" sz="1000" dirty="0" err="1">
                <a:solidFill>
                  <a:schemeClr val="bg2">
                    <a:lumMod val="50000"/>
                  </a:schemeClr>
                </a:solidFill>
              </a:rPr>
              <a:t>Holshue</a:t>
            </a:r>
            <a:r>
              <a:rPr lang="en-GB" sz="1000" dirty="0">
                <a:solidFill>
                  <a:schemeClr val="bg2">
                    <a:lumMod val="50000"/>
                  </a:schemeClr>
                </a:solidFill>
              </a:rPr>
              <a:t> ML </a:t>
            </a:r>
            <a:r>
              <a:rPr lang="en-GB" sz="1000" i="1" dirty="0">
                <a:solidFill>
                  <a:schemeClr val="bg2">
                    <a:lumMod val="50000"/>
                  </a:schemeClr>
                </a:solidFill>
              </a:rPr>
              <a:t>et al</a:t>
            </a:r>
            <a:r>
              <a:rPr lang="en-GB" sz="1000" dirty="0">
                <a:solidFill>
                  <a:schemeClr val="bg2">
                    <a:lumMod val="50000"/>
                  </a:schemeClr>
                </a:solidFill>
              </a:rPr>
              <a:t>. First case of 2019 novel coronavirus in the United States. </a:t>
            </a:r>
            <a:r>
              <a:rPr lang="en-GB" sz="1000" i="1" dirty="0">
                <a:solidFill>
                  <a:schemeClr val="bg2">
                    <a:lumMod val="50000"/>
                  </a:schemeClr>
                </a:solidFill>
              </a:rPr>
              <a:t>N </a:t>
            </a:r>
            <a:r>
              <a:rPr lang="en-GB" sz="1000" i="1" dirty="0" err="1">
                <a:solidFill>
                  <a:schemeClr val="bg2">
                    <a:lumMod val="50000"/>
                  </a:schemeClr>
                </a:solidFill>
              </a:rPr>
              <a:t>Engl</a:t>
            </a:r>
            <a:r>
              <a:rPr lang="en-GB" sz="1000" i="1" dirty="0">
                <a:solidFill>
                  <a:schemeClr val="bg2">
                    <a:lumMod val="50000"/>
                  </a:schemeClr>
                </a:solidFill>
              </a:rPr>
              <a:t> J Med </a:t>
            </a:r>
            <a:r>
              <a:rPr lang="en-GB" sz="1000" dirty="0">
                <a:solidFill>
                  <a:schemeClr val="bg2">
                    <a:lumMod val="50000"/>
                  </a:schemeClr>
                </a:solidFill>
              </a:rPr>
              <a:t>2020;382:929–36.</a:t>
            </a:r>
          </a:p>
          <a:p>
            <a:endParaRPr lang="en-GB" dirty="0"/>
          </a:p>
          <a:p>
            <a:endParaRPr lang="en-US" dirty="0"/>
          </a:p>
        </p:txBody>
      </p:sp>
    </p:spTree>
    <p:extLst>
      <p:ext uri="{BB962C8B-B14F-4D97-AF65-F5344CB8AC3E}">
        <p14:creationId xmlns:p14="http://schemas.microsoft.com/office/powerpoint/2010/main" val="39308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Tocilizumab</a:t>
            </a:r>
          </a:p>
        </p:txBody>
      </p:sp>
      <p:sp>
        <p:nvSpPr>
          <p:cNvPr id="5" name="Content Placeholder 4">
            <a:extLst>
              <a:ext uri="{FF2B5EF4-FFF2-40B4-BE49-F238E27FC236}">
                <a16:creationId xmlns:a16="http://schemas.microsoft.com/office/drawing/2014/main" id="{216BCD25-2EEE-D448-ABAC-DB7A7117E1CE}"/>
              </a:ext>
            </a:extLst>
          </p:cNvPr>
          <p:cNvSpPr>
            <a:spLocks noGrp="1"/>
          </p:cNvSpPr>
          <p:nvPr>
            <p:ph idx="1"/>
          </p:nvPr>
        </p:nvSpPr>
        <p:spPr/>
        <p:txBody>
          <a:bodyPr/>
          <a:lstStyle/>
          <a:p>
            <a:r>
              <a:rPr lang="en-GB" dirty="0"/>
              <a:t>Treatment guidelines from China's National Health Commission include the IL-6 inhibitor tocilizumab for patients with severe COVID-19 and elevated IL-6 levels.</a:t>
            </a:r>
          </a:p>
          <a:p>
            <a:r>
              <a:rPr lang="en-GB" dirty="0"/>
              <a:t>A clinical trial is under way.</a:t>
            </a:r>
          </a:p>
          <a:p>
            <a:endParaRPr lang="en-GB" dirty="0"/>
          </a:p>
          <a:p>
            <a:endParaRPr lang="en-GB" dirty="0"/>
          </a:p>
          <a:p>
            <a:endParaRPr lang="en-GB" dirty="0"/>
          </a:p>
          <a:p>
            <a:pPr marL="0" indent="0">
              <a:buNone/>
            </a:pP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
            </a:r>
            <a:br>
              <a:rPr lang="en-GB" sz="1000" dirty="0">
                <a:solidFill>
                  <a:schemeClr val="bg2">
                    <a:lumMod val="50000"/>
                  </a:schemeClr>
                </a:solidFill>
              </a:rPr>
            </a:br>
            <a:r>
              <a:rPr lang="en-GB" sz="1000" dirty="0">
                <a:solidFill>
                  <a:schemeClr val="bg2">
                    <a:lumMod val="50000"/>
                  </a:schemeClr>
                </a:solidFill>
              </a:rPr>
              <a:t>Reuters. China approves use of Roche drug in battle against coronavirus complications. </a:t>
            </a:r>
            <a:r>
              <a:rPr lang="en-GB" sz="1000" dirty="0" err="1">
                <a:solidFill>
                  <a:schemeClr val="bg2">
                    <a:lumMod val="50000"/>
                  </a:schemeClr>
                </a:solidFill>
              </a:rPr>
              <a:t>www.reuters.com</a:t>
            </a:r>
            <a:r>
              <a:rPr lang="en-GB" sz="1000" dirty="0">
                <a:solidFill>
                  <a:schemeClr val="bg2">
                    <a:lumMod val="50000"/>
                  </a:schemeClr>
                </a:solidFill>
              </a:rPr>
              <a:t>/article/us-health-coronavirus-china-</a:t>
            </a:r>
            <a:r>
              <a:rPr lang="en-GB" sz="1000" dirty="0" err="1">
                <a:solidFill>
                  <a:schemeClr val="bg2">
                    <a:lumMod val="50000"/>
                  </a:schemeClr>
                </a:solidFill>
              </a:rPr>
              <a:t>roche</a:t>
            </a:r>
            <a:r>
              <a:rPr lang="en-GB" sz="1000" dirty="0">
                <a:solidFill>
                  <a:schemeClr val="bg2">
                    <a:lumMod val="50000"/>
                  </a:schemeClr>
                </a:solidFill>
              </a:rPr>
              <a:t>-</a:t>
            </a:r>
            <a:r>
              <a:rPr lang="en-GB" sz="1000" dirty="0" err="1">
                <a:solidFill>
                  <a:schemeClr val="bg2">
                    <a:lumMod val="50000"/>
                  </a:schemeClr>
                </a:solidFill>
              </a:rPr>
              <a:t>hldg</a:t>
            </a:r>
            <a:r>
              <a:rPr lang="en-GB" sz="1000" dirty="0">
                <a:solidFill>
                  <a:schemeClr val="bg2">
                    <a:lumMod val="50000"/>
                  </a:schemeClr>
                </a:solidFill>
              </a:rPr>
              <a:t>/china-approves-use-of-roche-arthritis-drug-for-coronavirus-patients-idUSKBN20R0LF [Accessed on 21 March 2020].</a:t>
            </a:r>
          </a:p>
          <a:p>
            <a:endParaRPr lang="en-US" dirty="0"/>
          </a:p>
        </p:txBody>
      </p:sp>
    </p:spTree>
    <p:extLst>
      <p:ext uri="{BB962C8B-B14F-4D97-AF65-F5344CB8AC3E}">
        <p14:creationId xmlns:p14="http://schemas.microsoft.com/office/powerpoint/2010/main" val="123621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5" name="Content Placeholder 4">
            <a:extLst>
              <a:ext uri="{FF2B5EF4-FFF2-40B4-BE49-F238E27FC236}">
                <a16:creationId xmlns:a16="http://schemas.microsoft.com/office/drawing/2014/main" id="{65AC7967-D521-E644-B32A-B7358B0434E3}"/>
              </a:ext>
            </a:extLst>
          </p:cNvPr>
          <p:cNvSpPr>
            <a:spLocks noGrp="1"/>
          </p:cNvSpPr>
          <p:nvPr>
            <p:ph idx="1"/>
          </p:nvPr>
        </p:nvSpPr>
        <p:spPr/>
        <p:txBody>
          <a:bodyPr/>
          <a:lstStyle/>
          <a:p>
            <a:r>
              <a:rPr lang="en-GB" dirty="0"/>
              <a:t>Once COVID-19 is diagnosed, identify which syndrome and decide on </a:t>
            </a:r>
            <a:br>
              <a:rPr lang="en-GB" dirty="0"/>
            </a:br>
            <a:r>
              <a:rPr lang="en-GB" dirty="0"/>
              <a:t>home or hospital care.</a:t>
            </a:r>
          </a:p>
          <a:p>
            <a:r>
              <a:rPr lang="en-GB" dirty="0"/>
              <a:t>Treat each syndrome accordingly.</a:t>
            </a:r>
          </a:p>
          <a:p>
            <a:r>
              <a:rPr lang="en-GB" dirty="0"/>
              <a:t>Use paracetamol as fever-lowering agent.</a:t>
            </a:r>
          </a:p>
          <a:p>
            <a:r>
              <a:rPr lang="en-GB" dirty="0"/>
              <a:t>Use hydroxychloroquine for most patients. </a:t>
            </a:r>
          </a:p>
          <a:p>
            <a:r>
              <a:rPr lang="en-GB" dirty="0"/>
              <a:t>Avoid corticosteroids and NSAIDs.</a:t>
            </a:r>
          </a:p>
          <a:p>
            <a:pPr marL="0" indent="0">
              <a:buNone/>
            </a:pPr>
            <a:endParaRPr lang="en-US" dirty="0"/>
          </a:p>
        </p:txBody>
      </p:sp>
    </p:spTree>
    <p:extLst>
      <p:ext uri="{BB962C8B-B14F-4D97-AF65-F5344CB8AC3E}">
        <p14:creationId xmlns:p14="http://schemas.microsoft.com/office/powerpoint/2010/main" val="2562756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42AD8-1CB7-EA41-B781-F88177D467F3}"/>
              </a:ext>
            </a:extLst>
          </p:cNvPr>
          <p:cNvSpPr>
            <a:spLocks noGrp="1"/>
          </p:cNvSpPr>
          <p:nvPr>
            <p:ph type="ctrTitle" sz="quarter"/>
          </p:nvPr>
        </p:nvSpPr>
        <p:spPr>
          <a:xfrm>
            <a:off x="539750" y="1497805"/>
            <a:ext cx="7546728" cy="1586357"/>
          </a:xfrm>
        </p:spPr>
        <p:txBody>
          <a:bodyPr/>
          <a:lstStyle/>
          <a:p>
            <a:r>
              <a:rPr lang="en-US" sz="4400" dirty="0"/>
              <a:t>Thank you</a:t>
            </a:r>
          </a:p>
        </p:txBody>
      </p:sp>
    </p:spTree>
    <p:extLst>
      <p:ext uri="{BB962C8B-B14F-4D97-AF65-F5344CB8AC3E}">
        <p14:creationId xmlns:p14="http://schemas.microsoft.com/office/powerpoint/2010/main" val="280765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Clinical syndromes associated with COVID-19</a:t>
            </a:r>
          </a:p>
        </p:txBody>
      </p:sp>
      <p:sp>
        <p:nvSpPr>
          <p:cNvPr id="9" name="Content Placeholder 8">
            <a:extLst>
              <a:ext uri="{FF2B5EF4-FFF2-40B4-BE49-F238E27FC236}">
                <a16:creationId xmlns:a16="http://schemas.microsoft.com/office/drawing/2014/main" id="{B96B7B00-45C5-E54B-963E-EC9CC4027B90}"/>
              </a:ext>
            </a:extLst>
          </p:cNvPr>
          <p:cNvSpPr>
            <a:spLocks noGrp="1"/>
          </p:cNvSpPr>
          <p:nvPr>
            <p:ph idx="1"/>
          </p:nvPr>
        </p:nvSpPr>
        <p:spPr/>
        <p:txBody>
          <a:bodyPr/>
          <a:lstStyle/>
          <a:p>
            <a:r>
              <a:rPr lang="en-GB" dirty="0"/>
              <a:t>Mild illness</a:t>
            </a:r>
          </a:p>
          <a:p>
            <a:r>
              <a:rPr lang="en-GB" dirty="0"/>
              <a:t>Pneumonia</a:t>
            </a:r>
          </a:p>
          <a:p>
            <a:r>
              <a:rPr lang="en-GB" dirty="0"/>
              <a:t>Severe pneumonia</a:t>
            </a:r>
          </a:p>
          <a:p>
            <a:r>
              <a:rPr lang="en-GB" dirty="0"/>
              <a:t>Acute respiratory distress syndrome</a:t>
            </a:r>
          </a:p>
          <a:p>
            <a:r>
              <a:rPr lang="en-GB" dirty="0"/>
              <a:t>Sepsis</a:t>
            </a:r>
          </a:p>
          <a:p>
            <a:r>
              <a:rPr lang="en-GB" dirty="0"/>
              <a:t>Septic shock</a:t>
            </a:r>
          </a:p>
          <a:p>
            <a:pPr marL="0" indent="0">
              <a:buNone/>
            </a:pPr>
            <a:endParaRPr lang="en-US" dirty="0"/>
          </a:p>
        </p:txBody>
      </p:sp>
      <p:sp>
        <p:nvSpPr>
          <p:cNvPr id="4" name="TextBox 3">
            <a:extLst>
              <a:ext uri="{FF2B5EF4-FFF2-40B4-BE49-F238E27FC236}">
                <a16:creationId xmlns:a16="http://schemas.microsoft.com/office/drawing/2014/main" id="{3C293053-61A7-BB4F-A5E5-157F24D102D4}"/>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356748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Mild illness</a:t>
            </a:r>
          </a:p>
        </p:txBody>
      </p:sp>
      <p:sp>
        <p:nvSpPr>
          <p:cNvPr id="6" name="Content Placeholder 5">
            <a:extLst>
              <a:ext uri="{FF2B5EF4-FFF2-40B4-BE49-F238E27FC236}">
                <a16:creationId xmlns:a16="http://schemas.microsoft.com/office/drawing/2014/main" id="{03916FE8-9D98-E244-9576-1AB000AADC50}"/>
              </a:ext>
            </a:extLst>
          </p:cNvPr>
          <p:cNvSpPr>
            <a:spLocks noGrp="1"/>
          </p:cNvSpPr>
          <p:nvPr>
            <p:ph idx="1"/>
          </p:nvPr>
        </p:nvSpPr>
        <p:spPr/>
        <p:txBody>
          <a:bodyPr/>
          <a:lstStyle/>
          <a:p>
            <a:r>
              <a:rPr lang="en-GB" dirty="0"/>
              <a:t>Patients with uncomplicated upper respiratory tract viral infection may have </a:t>
            </a:r>
            <a:br>
              <a:rPr lang="en-GB" dirty="0"/>
            </a:br>
            <a:r>
              <a:rPr lang="en-GB" dirty="0"/>
              <a:t>non-specific symptoms such as fever, fatigue, cough (with or without sputum production), anorexia, malaise, muscle pain, sore throat, dyspnoea, nasal congestion or headache. </a:t>
            </a:r>
          </a:p>
          <a:p>
            <a:r>
              <a:rPr lang="en-GB" dirty="0"/>
              <a:t>Rarely, patients  present with diarrhoea, nausea and vomiting.</a:t>
            </a:r>
          </a:p>
          <a:p>
            <a:r>
              <a:rPr lang="en-GB" dirty="0"/>
              <a:t>Older people and immunosuppressed individuals may present with atypical symptoms. Symptoms due to physiological adaptations of pregnancy or adverse pregnancy events, </a:t>
            </a:r>
            <a:r>
              <a:rPr lang="en-GB" dirty="0" err="1"/>
              <a:t>eg</a:t>
            </a:r>
            <a:r>
              <a:rPr lang="en-GB" dirty="0"/>
              <a:t> dyspnoea, fever, GI symptoms or fatigue, may overlap with COVID-19 symptoms. </a:t>
            </a:r>
          </a:p>
          <a:p>
            <a:endParaRPr lang="en-US" dirty="0"/>
          </a:p>
        </p:txBody>
      </p:sp>
      <p:sp>
        <p:nvSpPr>
          <p:cNvPr id="4" name="TextBox 3">
            <a:extLst>
              <a:ext uri="{FF2B5EF4-FFF2-40B4-BE49-F238E27FC236}">
                <a16:creationId xmlns:a16="http://schemas.microsoft.com/office/drawing/2014/main" id="{5AE9D7CD-FED2-1F4C-A718-50CFEFA22E98}"/>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2295280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Pneumonia</a:t>
            </a:r>
          </a:p>
        </p:txBody>
      </p:sp>
      <p:sp>
        <p:nvSpPr>
          <p:cNvPr id="6" name="Content Placeholder 5">
            <a:extLst>
              <a:ext uri="{FF2B5EF4-FFF2-40B4-BE49-F238E27FC236}">
                <a16:creationId xmlns:a16="http://schemas.microsoft.com/office/drawing/2014/main" id="{145B4A0D-4058-3A4B-8890-5B7A756C2480}"/>
              </a:ext>
            </a:extLst>
          </p:cNvPr>
          <p:cNvSpPr>
            <a:spLocks noGrp="1"/>
          </p:cNvSpPr>
          <p:nvPr>
            <p:ph idx="1"/>
          </p:nvPr>
        </p:nvSpPr>
        <p:spPr/>
        <p:txBody>
          <a:bodyPr/>
          <a:lstStyle/>
          <a:p>
            <a:pPr marL="0" indent="0">
              <a:buNone/>
            </a:pPr>
            <a:r>
              <a:rPr lang="en-GB" sz="1800" dirty="0"/>
              <a:t>Adult with pneumonia but no signs of severe pneumonia and no </a:t>
            </a:r>
            <a:br>
              <a:rPr lang="en-GB" sz="1800" dirty="0"/>
            </a:br>
            <a:r>
              <a:rPr lang="en-GB" sz="1800" dirty="0"/>
              <a:t>need for supplemental oxygen.</a:t>
            </a:r>
          </a:p>
          <a:p>
            <a:endParaRPr lang="en-US" dirty="0"/>
          </a:p>
        </p:txBody>
      </p:sp>
      <p:sp>
        <p:nvSpPr>
          <p:cNvPr id="4" name="TextBox 3">
            <a:extLst>
              <a:ext uri="{FF2B5EF4-FFF2-40B4-BE49-F238E27FC236}">
                <a16:creationId xmlns:a16="http://schemas.microsoft.com/office/drawing/2014/main" id="{4220AACE-9FA9-2F48-8B88-3F490D970A4F}"/>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21336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Severe pneumonia</a:t>
            </a:r>
          </a:p>
        </p:txBody>
      </p:sp>
      <p:sp>
        <p:nvSpPr>
          <p:cNvPr id="7" name="Content Placeholder 6">
            <a:extLst>
              <a:ext uri="{FF2B5EF4-FFF2-40B4-BE49-F238E27FC236}">
                <a16:creationId xmlns:a16="http://schemas.microsoft.com/office/drawing/2014/main" id="{B81528D0-2516-F545-8F41-80CF2E0B8B39}"/>
              </a:ext>
            </a:extLst>
          </p:cNvPr>
          <p:cNvSpPr>
            <a:spLocks noGrp="1"/>
          </p:cNvSpPr>
          <p:nvPr>
            <p:ph idx="1"/>
          </p:nvPr>
        </p:nvSpPr>
        <p:spPr/>
        <p:txBody>
          <a:bodyPr/>
          <a:lstStyle/>
          <a:p>
            <a:pPr marL="0" indent="0">
              <a:buNone/>
            </a:pPr>
            <a:r>
              <a:rPr lang="en-GB" dirty="0"/>
              <a:t>Adolescent or adult: fever or suspected respiratory infection, plus one of: </a:t>
            </a:r>
          </a:p>
          <a:p>
            <a:r>
              <a:rPr lang="en-GB" dirty="0"/>
              <a:t>respiratory rate &gt; 30 breaths/min</a:t>
            </a:r>
          </a:p>
          <a:p>
            <a:r>
              <a:rPr lang="en-GB" dirty="0"/>
              <a:t>severe respiratory distress</a:t>
            </a:r>
          </a:p>
          <a:p>
            <a:r>
              <a:rPr lang="en-GB" dirty="0"/>
              <a:t>SpO</a:t>
            </a:r>
            <a:r>
              <a:rPr lang="en-GB" baseline="-25000" dirty="0"/>
              <a:t>2</a:t>
            </a:r>
            <a:r>
              <a:rPr lang="en-GB" dirty="0"/>
              <a:t> ≤ 93% on room air  </a:t>
            </a:r>
          </a:p>
          <a:p>
            <a:pPr marL="0" indent="0">
              <a:buNone/>
            </a:pPr>
            <a:r>
              <a:rPr lang="en-GB" dirty="0"/>
              <a:t>While the diagnosis is made on clinical grounds, chest imaging may identify or exclude some pulmonary complications.  </a:t>
            </a:r>
          </a:p>
          <a:p>
            <a:pPr marL="0" indent="0">
              <a:buNone/>
            </a:pPr>
            <a:r>
              <a:rPr lang="en-GB" dirty="0"/>
              <a:t>                                                                       </a:t>
            </a:r>
          </a:p>
          <a:p>
            <a:pPr marL="0" indent="0">
              <a:buNone/>
            </a:pPr>
            <a:r>
              <a:rPr lang="en-GB" sz="1000" dirty="0">
                <a:solidFill>
                  <a:schemeClr val="bg2">
                    <a:lumMod val="50000"/>
                  </a:schemeClr>
                </a:solidFill>
              </a:rPr>
              <a:t>(adapted from </a:t>
            </a:r>
            <a:r>
              <a:rPr lang="en-GB" sz="1000" dirty="0">
                <a:solidFill>
                  <a:schemeClr val="bg2">
                    <a:lumMod val="50000"/>
                  </a:schemeClr>
                </a:solidFill>
                <a:hlinkClick r:id="rId3">
                  <a:extLst>
                    <a:ext uri="{A12FA001-AC4F-418D-AE19-62706E023703}">
                      <ahyp:hlinkClr xmlns:ahyp="http://schemas.microsoft.com/office/drawing/2018/hyperlinkcolor" xmlns="" val="tx"/>
                    </a:ext>
                  </a:extLst>
                </a:hlinkClick>
              </a:rPr>
              <a:t>https://apps.who.int/iris/bitstream/handle/10665/77751/9789241548290_Vol2_eng.pdf?sequence=3</a:t>
            </a:r>
            <a:r>
              <a:rPr lang="en-GB" sz="1000" dirty="0">
                <a:solidFill>
                  <a:schemeClr val="bg2">
                    <a:lumMod val="50000"/>
                  </a:schemeClr>
                </a:solidFill>
              </a:rPr>
              <a:t>)</a:t>
            </a:r>
          </a:p>
          <a:p>
            <a:endParaRPr lang="en-US" dirty="0"/>
          </a:p>
        </p:txBody>
      </p:sp>
      <p:sp>
        <p:nvSpPr>
          <p:cNvPr id="4" name="Footer Placeholder 3"/>
          <p:cNvSpPr>
            <a:spLocks noGrp="1"/>
          </p:cNvSpPr>
          <p:nvPr>
            <p:ph type="ftr" sz="quarter" idx="4294967295"/>
          </p:nvPr>
        </p:nvSpPr>
        <p:spPr>
          <a:xfrm>
            <a:off x="0" y="4686300"/>
            <a:ext cx="2895600" cy="342900"/>
          </a:xfrm>
          <a:prstGeom prst="rect">
            <a:avLst/>
          </a:prstGeom>
        </p:spPr>
        <p:txBody>
          <a:bodyPr/>
          <a:lstStyle/>
          <a:p>
            <a:pPr algn="l">
              <a:defRPr/>
            </a:pPr>
            <a:r>
              <a:rPr lang="en-US" dirty="0">
                <a:solidFill>
                  <a:srgbClr val="FFFFFF"/>
                </a:solidFill>
              </a:rPr>
              <a:t>WHO 2020</a:t>
            </a:r>
          </a:p>
        </p:txBody>
      </p:sp>
      <p:sp>
        <p:nvSpPr>
          <p:cNvPr id="5" name="TextBox 4">
            <a:extLst>
              <a:ext uri="{FF2B5EF4-FFF2-40B4-BE49-F238E27FC236}">
                <a16:creationId xmlns:a16="http://schemas.microsoft.com/office/drawing/2014/main" id="{A5A66C89-3967-2B4F-8429-2C43C41CA9FF}"/>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62712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dirty="0"/>
              <a:t>Acute respiratory distress syndrome (ARDS)</a:t>
            </a:r>
          </a:p>
        </p:txBody>
      </p:sp>
      <p:sp>
        <p:nvSpPr>
          <p:cNvPr id="6" name="Content Placeholder 5">
            <a:extLst>
              <a:ext uri="{FF2B5EF4-FFF2-40B4-BE49-F238E27FC236}">
                <a16:creationId xmlns:a16="http://schemas.microsoft.com/office/drawing/2014/main" id="{5F9B7572-6DAE-3D4D-93A1-C966D3F7EB4C}"/>
              </a:ext>
            </a:extLst>
          </p:cNvPr>
          <p:cNvSpPr>
            <a:spLocks noGrp="1"/>
          </p:cNvSpPr>
          <p:nvPr>
            <p:ph idx="1"/>
          </p:nvPr>
        </p:nvSpPr>
        <p:spPr/>
        <p:txBody>
          <a:bodyPr/>
          <a:lstStyle/>
          <a:p>
            <a:r>
              <a:rPr lang="en-GB" dirty="0"/>
              <a:t>Onset: within 1 week of a known clinical insult or new or worsening respiratory symptoms.</a:t>
            </a:r>
          </a:p>
          <a:p>
            <a:r>
              <a:rPr lang="en-GB" dirty="0"/>
              <a:t>Chest imaging (radiograph, CT scan or lung ultrasound): bilateral opacities, not fully explained by volume overload, lobar or lung collapse, or nodules.</a:t>
            </a:r>
          </a:p>
          <a:p>
            <a:r>
              <a:rPr lang="en-GB" dirty="0"/>
              <a:t>Origin of pulmonary infiltrates: respiratory failure not fully explained by cardiac failure or fluid overload. </a:t>
            </a:r>
          </a:p>
          <a:p>
            <a:r>
              <a:rPr lang="en-GB" dirty="0"/>
              <a:t>Need objective assessment (</a:t>
            </a:r>
            <a:r>
              <a:rPr lang="en-GB" dirty="0" err="1"/>
              <a:t>eg</a:t>
            </a:r>
            <a:r>
              <a:rPr lang="en-GB" dirty="0"/>
              <a:t> echocardiography) to exclude hydrostatic cause of infiltrates/oedema if no risk factor present.</a:t>
            </a:r>
          </a:p>
          <a:p>
            <a:endParaRPr lang="en-US" dirty="0"/>
          </a:p>
        </p:txBody>
      </p:sp>
      <p:sp>
        <p:nvSpPr>
          <p:cNvPr id="4" name="TextBox 3">
            <a:extLst>
              <a:ext uri="{FF2B5EF4-FFF2-40B4-BE49-F238E27FC236}">
                <a16:creationId xmlns:a16="http://schemas.microsoft.com/office/drawing/2014/main" id="{6FD02379-E51B-CD4D-9483-834E16F08E20}"/>
              </a:ext>
            </a:extLst>
          </p:cNvPr>
          <p:cNvSpPr txBox="1"/>
          <p:nvPr/>
        </p:nvSpPr>
        <p:spPr>
          <a:xfrm>
            <a:off x="539750" y="3854730"/>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319594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dirty="0"/>
              <a:t>Acute respiratory distress syndrome (ARDS)</a:t>
            </a:r>
          </a:p>
        </p:txBody>
      </p:sp>
      <p:sp>
        <p:nvSpPr>
          <p:cNvPr id="6" name="Content Placeholder 5">
            <a:extLst>
              <a:ext uri="{FF2B5EF4-FFF2-40B4-BE49-F238E27FC236}">
                <a16:creationId xmlns:a16="http://schemas.microsoft.com/office/drawing/2014/main" id="{EEB6284A-15D1-8643-9460-B9E7ABA75329}"/>
              </a:ext>
            </a:extLst>
          </p:cNvPr>
          <p:cNvSpPr>
            <a:spLocks noGrp="1"/>
          </p:cNvSpPr>
          <p:nvPr>
            <p:ph idx="1"/>
          </p:nvPr>
        </p:nvSpPr>
        <p:spPr/>
        <p:txBody>
          <a:bodyPr/>
          <a:lstStyle/>
          <a:p>
            <a:pPr marL="0" indent="0">
              <a:buNone/>
            </a:pPr>
            <a:r>
              <a:rPr lang="en-GB" dirty="0"/>
              <a:t>Oxygenation impairment in adults: </a:t>
            </a:r>
          </a:p>
          <a:p>
            <a:r>
              <a:rPr lang="en-GB" dirty="0"/>
              <a:t>Mild ARDS: 200 mmHg &lt; PaO</a:t>
            </a:r>
            <a:r>
              <a:rPr lang="en-GB" baseline="-25000" dirty="0"/>
              <a:t>2</a:t>
            </a:r>
            <a:r>
              <a:rPr lang="en-GB" dirty="0"/>
              <a:t>/FiO</a:t>
            </a:r>
            <a:r>
              <a:rPr lang="en-GB" baseline="-25000" dirty="0"/>
              <a:t>2</a:t>
            </a:r>
            <a:r>
              <a:rPr lang="en-GB" dirty="0"/>
              <a:t> ≤ 300 mmHg </a:t>
            </a:r>
            <a:br>
              <a:rPr lang="en-GB" dirty="0"/>
            </a:br>
            <a:r>
              <a:rPr lang="en-GB" dirty="0"/>
              <a:t>(with PEEP or CPAP ≥ 5 cmH</a:t>
            </a:r>
            <a:r>
              <a:rPr lang="en-GB" baseline="-25000" dirty="0"/>
              <a:t>2</a:t>
            </a:r>
            <a:r>
              <a:rPr lang="en-GB" dirty="0"/>
              <a:t>O, or non-ventilated)</a:t>
            </a:r>
          </a:p>
          <a:p>
            <a:r>
              <a:rPr lang="en-GB" dirty="0"/>
              <a:t>Moderate ARDS: 100 mmHg &lt; PaO</a:t>
            </a:r>
            <a:r>
              <a:rPr lang="en-GB" baseline="-25000" dirty="0"/>
              <a:t>2</a:t>
            </a:r>
            <a:r>
              <a:rPr lang="en-GB" dirty="0"/>
              <a:t>/FiO</a:t>
            </a:r>
            <a:r>
              <a:rPr lang="en-GB" baseline="-25000" dirty="0"/>
              <a:t>2</a:t>
            </a:r>
            <a:r>
              <a:rPr lang="en-GB" dirty="0"/>
              <a:t> ≤ 200 mmHg </a:t>
            </a:r>
            <a:br>
              <a:rPr lang="en-GB" dirty="0"/>
            </a:br>
            <a:r>
              <a:rPr lang="en-GB" dirty="0"/>
              <a:t>(with PEEP ≥ 5 cmH</a:t>
            </a:r>
            <a:r>
              <a:rPr lang="en-GB" baseline="-25000" dirty="0"/>
              <a:t>2</a:t>
            </a:r>
            <a:r>
              <a:rPr lang="en-GB" dirty="0"/>
              <a:t>O, or non-ventilated)</a:t>
            </a:r>
          </a:p>
          <a:p>
            <a:r>
              <a:rPr lang="en-GB" dirty="0"/>
              <a:t>Severe ARDS: PaO</a:t>
            </a:r>
            <a:r>
              <a:rPr lang="en-GB" baseline="-25000" dirty="0"/>
              <a:t>2</a:t>
            </a:r>
            <a:r>
              <a:rPr lang="en-GB" dirty="0"/>
              <a:t>/FiO</a:t>
            </a:r>
            <a:r>
              <a:rPr lang="en-GB" baseline="-25000" dirty="0"/>
              <a:t>2</a:t>
            </a:r>
            <a:r>
              <a:rPr lang="en-GB" dirty="0"/>
              <a:t> ≤ 100 mmHg </a:t>
            </a:r>
            <a:br>
              <a:rPr lang="en-GB" dirty="0"/>
            </a:br>
            <a:r>
              <a:rPr lang="en-GB" dirty="0"/>
              <a:t>(with PEEP ≥ 5 cmH</a:t>
            </a:r>
            <a:r>
              <a:rPr lang="en-GB" baseline="-25000" dirty="0"/>
              <a:t>2</a:t>
            </a:r>
            <a:r>
              <a:rPr lang="en-GB" dirty="0"/>
              <a:t>O, or non-ventilated)</a:t>
            </a:r>
          </a:p>
          <a:p>
            <a:r>
              <a:rPr lang="en-GB" dirty="0"/>
              <a:t>When PaO</a:t>
            </a:r>
            <a:r>
              <a:rPr lang="en-GB" baseline="-25000" dirty="0"/>
              <a:t>2</a:t>
            </a:r>
            <a:r>
              <a:rPr lang="en-GB" dirty="0"/>
              <a:t> is not available, SpO</a:t>
            </a:r>
            <a:r>
              <a:rPr lang="en-GB" baseline="-25000" dirty="0"/>
              <a:t>2</a:t>
            </a:r>
            <a:r>
              <a:rPr lang="en-GB" dirty="0"/>
              <a:t>/FiO</a:t>
            </a:r>
            <a:r>
              <a:rPr lang="en-GB" baseline="-25000" dirty="0"/>
              <a:t>2</a:t>
            </a:r>
            <a:r>
              <a:rPr lang="en-GB" dirty="0"/>
              <a:t> ≤ 315 mmHg suggests ARDS </a:t>
            </a:r>
            <a:br>
              <a:rPr lang="en-GB" dirty="0"/>
            </a:br>
            <a:r>
              <a:rPr lang="en-GB" dirty="0"/>
              <a:t>(including in non-ventilated patients).</a:t>
            </a:r>
          </a:p>
          <a:p>
            <a:endParaRPr lang="en-US" dirty="0"/>
          </a:p>
        </p:txBody>
      </p:sp>
      <p:sp>
        <p:nvSpPr>
          <p:cNvPr id="4" name="TextBox 3">
            <a:extLst>
              <a:ext uri="{FF2B5EF4-FFF2-40B4-BE49-F238E27FC236}">
                <a16:creationId xmlns:a16="http://schemas.microsoft.com/office/drawing/2014/main" id="{E852E2D7-0E33-164B-B81F-CEC8A3D883D5}"/>
              </a:ext>
            </a:extLst>
          </p:cNvPr>
          <p:cNvSpPr txBox="1"/>
          <p:nvPr/>
        </p:nvSpPr>
        <p:spPr>
          <a:xfrm>
            <a:off x="539750" y="4233554"/>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2035065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70A78-10F8-1149-8C16-60D4AB5D7E02}"/>
              </a:ext>
            </a:extLst>
          </p:cNvPr>
          <p:cNvSpPr>
            <a:spLocks noGrp="1"/>
          </p:cNvSpPr>
          <p:nvPr>
            <p:ph type="title"/>
          </p:nvPr>
        </p:nvSpPr>
        <p:spPr/>
        <p:txBody>
          <a:bodyPr/>
          <a:lstStyle/>
          <a:p>
            <a:r>
              <a:rPr lang="en-GB" sz="3200" dirty="0"/>
              <a:t>Sepsis: adults</a:t>
            </a:r>
            <a:endParaRPr lang="en-US" dirty="0"/>
          </a:p>
        </p:txBody>
      </p:sp>
      <p:sp>
        <p:nvSpPr>
          <p:cNvPr id="3" name="Content Placeholder 2">
            <a:extLst>
              <a:ext uri="{FF2B5EF4-FFF2-40B4-BE49-F238E27FC236}">
                <a16:creationId xmlns:a16="http://schemas.microsoft.com/office/drawing/2014/main" id="{74275669-553C-D442-8179-7436EE04BF6F}"/>
              </a:ext>
            </a:extLst>
          </p:cNvPr>
          <p:cNvSpPr>
            <a:spLocks noGrp="1"/>
          </p:cNvSpPr>
          <p:nvPr>
            <p:ph idx="1"/>
          </p:nvPr>
        </p:nvSpPr>
        <p:spPr/>
        <p:txBody>
          <a:bodyPr/>
          <a:lstStyle/>
          <a:p>
            <a:pPr marL="0" indent="0">
              <a:buNone/>
            </a:pPr>
            <a:r>
              <a:rPr lang="en-GB" sz="2000" b="1" dirty="0">
                <a:solidFill>
                  <a:schemeClr val="accent2"/>
                </a:solidFill>
                <a:latin typeface="+mn-lt"/>
              </a:rPr>
              <a:t>Life-threatening organ dysfunction caused by a dysregulated host </a:t>
            </a:r>
            <a:br>
              <a:rPr lang="en-GB" sz="2000" b="1" dirty="0">
                <a:solidFill>
                  <a:schemeClr val="accent2"/>
                </a:solidFill>
                <a:latin typeface="+mn-lt"/>
              </a:rPr>
            </a:br>
            <a:r>
              <a:rPr lang="en-GB" sz="2000" b="1" dirty="0">
                <a:solidFill>
                  <a:schemeClr val="accent2"/>
                </a:solidFill>
                <a:latin typeface="+mn-lt"/>
              </a:rPr>
              <a:t>response to suspected or proven infection.</a:t>
            </a:r>
            <a:endParaRPr lang="en-US" sz="2000" b="1" dirty="0">
              <a:solidFill>
                <a:schemeClr val="accent2"/>
              </a:solidFill>
              <a:latin typeface="+mn-lt"/>
            </a:endParaRPr>
          </a:p>
        </p:txBody>
      </p:sp>
      <p:sp>
        <p:nvSpPr>
          <p:cNvPr id="4" name="Content Placeholder 2">
            <a:extLst>
              <a:ext uri="{FF2B5EF4-FFF2-40B4-BE49-F238E27FC236}">
                <a16:creationId xmlns:a16="http://schemas.microsoft.com/office/drawing/2014/main" id="{856795F4-2975-6C4B-9A33-869F51CD71F5}"/>
              </a:ext>
            </a:extLst>
          </p:cNvPr>
          <p:cNvSpPr txBox="1">
            <a:spLocks/>
          </p:cNvSpPr>
          <p:nvPr/>
        </p:nvSpPr>
        <p:spPr bwMode="auto">
          <a:xfrm>
            <a:off x="539750" y="1666654"/>
            <a:ext cx="4644433" cy="26263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172641" indent="-172641" algn="l" rtl="0" eaLnBrk="0" fontAlgn="base" hangingPunct="0">
              <a:spcBef>
                <a:spcPct val="20000"/>
              </a:spcBef>
              <a:spcAft>
                <a:spcPct val="0"/>
              </a:spcAft>
              <a:buClr>
                <a:schemeClr val="accent1"/>
              </a:buClr>
              <a:buSzPct val="100000"/>
              <a:buFont typeface="System Font Regular"/>
              <a:buChar char="&gt;"/>
              <a:tabLst/>
              <a:defRPr sz="1600">
                <a:solidFill>
                  <a:schemeClr val="tx1"/>
                </a:solidFill>
                <a:effectLst/>
                <a:latin typeface="+mj-lt"/>
                <a:ea typeface="+mn-ea"/>
                <a:cs typeface="+mn-cs"/>
              </a:defRPr>
            </a:lvl1pPr>
            <a:lvl2pPr marL="440531" indent="-267891" algn="l" rtl="0" eaLnBrk="0" fontAlgn="base" hangingPunct="0">
              <a:spcBef>
                <a:spcPct val="20000"/>
              </a:spcBef>
              <a:spcAft>
                <a:spcPct val="0"/>
              </a:spcAft>
              <a:buClr>
                <a:schemeClr val="accent2"/>
              </a:buClr>
              <a:buChar char="–"/>
              <a:tabLst/>
              <a:defRPr sz="1600">
                <a:solidFill>
                  <a:schemeClr val="tx1"/>
                </a:solidFill>
                <a:effectLst/>
                <a:latin typeface="+mj-lt"/>
              </a:defRPr>
            </a:lvl2pPr>
            <a:lvl3pPr marL="8572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3pPr>
            <a:lvl4pPr marL="1200150" indent="-171450" algn="l" rtl="0" eaLnBrk="0" fontAlgn="base" hangingPunct="0">
              <a:spcBef>
                <a:spcPct val="20000"/>
              </a:spcBef>
              <a:spcAft>
                <a:spcPct val="0"/>
              </a:spcAft>
              <a:buClr>
                <a:schemeClr val="tx1"/>
              </a:buClr>
              <a:buChar char="–"/>
              <a:defRPr sz="1350">
                <a:solidFill>
                  <a:schemeClr val="tx1"/>
                </a:solidFill>
                <a:effectLst/>
                <a:latin typeface="+mj-lt"/>
              </a:defRPr>
            </a:lvl4pPr>
            <a:lvl5pPr marL="15430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5pPr>
            <a:lvl6pPr marL="18859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6pPr>
            <a:lvl7pPr marL="22288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7pPr>
            <a:lvl8pPr marL="25717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8pPr>
            <a:lvl9pPr marL="29146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9pPr>
          </a:lstStyle>
          <a:p>
            <a:pPr marL="0" indent="0" defTabSz="914400">
              <a:buFont typeface="System Font Regular"/>
              <a:buNone/>
            </a:pPr>
            <a:r>
              <a:rPr lang="en-GB" sz="1800" b="1" kern="0" dirty="0">
                <a:latin typeface="+mn-lt"/>
              </a:rPr>
              <a:t>Signs of organ dysfunction</a:t>
            </a:r>
            <a:endParaRPr lang="en-GB" sz="1800" kern="0" dirty="0">
              <a:latin typeface="+mn-lt"/>
            </a:endParaRPr>
          </a:p>
          <a:p>
            <a:pPr defTabSz="914400"/>
            <a:r>
              <a:rPr lang="en-GB" sz="1800" kern="0" dirty="0"/>
              <a:t>Altered mental status</a:t>
            </a:r>
          </a:p>
          <a:p>
            <a:pPr defTabSz="914400"/>
            <a:r>
              <a:rPr lang="en-GB" sz="1800" kern="0" dirty="0"/>
              <a:t>Difficult or fast breathing</a:t>
            </a:r>
          </a:p>
          <a:p>
            <a:pPr defTabSz="914400"/>
            <a:r>
              <a:rPr lang="en-GB" sz="1800" kern="0" dirty="0"/>
              <a:t>Low oxygen saturation</a:t>
            </a:r>
          </a:p>
          <a:p>
            <a:pPr defTabSz="914400"/>
            <a:r>
              <a:rPr lang="en-GB" sz="1800" kern="0" dirty="0"/>
              <a:t>Reduced urine output</a:t>
            </a:r>
          </a:p>
          <a:p>
            <a:pPr defTabSz="914400"/>
            <a:r>
              <a:rPr lang="en-GB" sz="1800" kern="0" dirty="0"/>
              <a:t>Fast heart rate, weak pulse, cold extremities </a:t>
            </a:r>
            <a:br>
              <a:rPr lang="en-GB" sz="1800" kern="0" dirty="0"/>
            </a:br>
            <a:r>
              <a:rPr lang="en-GB" sz="1800" kern="0" dirty="0"/>
              <a:t>or low blood pressure, skin mottling</a:t>
            </a:r>
          </a:p>
        </p:txBody>
      </p:sp>
      <p:sp>
        <p:nvSpPr>
          <p:cNvPr id="5" name="Text Placeholder 7">
            <a:extLst>
              <a:ext uri="{FF2B5EF4-FFF2-40B4-BE49-F238E27FC236}">
                <a16:creationId xmlns:a16="http://schemas.microsoft.com/office/drawing/2014/main" id="{74F1DC06-D84B-8949-8AF2-C9324B7FCA66}"/>
              </a:ext>
            </a:extLst>
          </p:cNvPr>
          <p:cNvSpPr txBox="1">
            <a:spLocks/>
          </p:cNvSpPr>
          <p:nvPr/>
        </p:nvSpPr>
        <p:spPr bwMode="auto">
          <a:xfrm>
            <a:off x="5288206" y="1666654"/>
            <a:ext cx="4041775" cy="205875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172641" indent="-172641" algn="l" rtl="0" eaLnBrk="0" fontAlgn="base" hangingPunct="0">
              <a:spcBef>
                <a:spcPct val="20000"/>
              </a:spcBef>
              <a:spcAft>
                <a:spcPct val="0"/>
              </a:spcAft>
              <a:buClr>
                <a:schemeClr val="accent1"/>
              </a:buClr>
              <a:buSzPct val="100000"/>
              <a:buFont typeface="System Font Regular"/>
              <a:buChar char="&gt;"/>
              <a:tabLst/>
              <a:defRPr sz="1600">
                <a:solidFill>
                  <a:schemeClr val="tx1"/>
                </a:solidFill>
                <a:effectLst/>
                <a:latin typeface="+mj-lt"/>
                <a:ea typeface="+mn-ea"/>
                <a:cs typeface="+mn-cs"/>
              </a:defRPr>
            </a:lvl1pPr>
            <a:lvl2pPr marL="440531" indent="-267891" algn="l" rtl="0" eaLnBrk="0" fontAlgn="base" hangingPunct="0">
              <a:spcBef>
                <a:spcPct val="20000"/>
              </a:spcBef>
              <a:spcAft>
                <a:spcPct val="0"/>
              </a:spcAft>
              <a:buClr>
                <a:schemeClr val="accent2"/>
              </a:buClr>
              <a:buChar char="–"/>
              <a:tabLst/>
              <a:defRPr sz="1600">
                <a:solidFill>
                  <a:schemeClr val="tx1"/>
                </a:solidFill>
                <a:effectLst/>
                <a:latin typeface="+mj-lt"/>
              </a:defRPr>
            </a:lvl2pPr>
            <a:lvl3pPr marL="8572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3pPr>
            <a:lvl4pPr marL="1200150" indent="-171450" algn="l" rtl="0" eaLnBrk="0" fontAlgn="base" hangingPunct="0">
              <a:spcBef>
                <a:spcPct val="20000"/>
              </a:spcBef>
              <a:spcAft>
                <a:spcPct val="0"/>
              </a:spcAft>
              <a:buClr>
                <a:schemeClr val="tx1"/>
              </a:buClr>
              <a:buChar char="–"/>
              <a:defRPr sz="1350">
                <a:solidFill>
                  <a:schemeClr val="tx1"/>
                </a:solidFill>
                <a:effectLst/>
                <a:latin typeface="+mj-lt"/>
              </a:defRPr>
            </a:lvl4pPr>
            <a:lvl5pPr marL="1543050" indent="-171450" algn="l" rtl="0" eaLnBrk="0" fontAlgn="base" hangingPunct="0">
              <a:spcBef>
                <a:spcPct val="20000"/>
              </a:spcBef>
              <a:spcAft>
                <a:spcPct val="0"/>
              </a:spcAft>
              <a:buClr>
                <a:schemeClr val="hlink"/>
              </a:buClr>
              <a:buSzPct val="70000"/>
              <a:buFont typeface="Wingdings" pitchFamily="2" charset="2"/>
              <a:buChar char="n"/>
              <a:defRPr sz="1350">
                <a:solidFill>
                  <a:schemeClr val="tx1"/>
                </a:solidFill>
                <a:effectLst/>
                <a:latin typeface="+mj-lt"/>
              </a:defRPr>
            </a:lvl5pPr>
            <a:lvl6pPr marL="18859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6pPr>
            <a:lvl7pPr marL="22288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7pPr>
            <a:lvl8pPr marL="25717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8pPr>
            <a:lvl9pPr marL="2914650" indent="-171450" algn="l" rtl="0" fontAlgn="base">
              <a:spcBef>
                <a:spcPct val="20000"/>
              </a:spcBef>
              <a:spcAft>
                <a:spcPct val="0"/>
              </a:spcAft>
              <a:buClr>
                <a:schemeClr val="hlink"/>
              </a:buClr>
              <a:buSzPct val="70000"/>
              <a:buFont typeface="Wingdings" pitchFamily="2" charset="2"/>
              <a:buChar char="n"/>
              <a:defRPr sz="1500">
                <a:solidFill>
                  <a:schemeClr val="tx1"/>
                </a:solidFill>
                <a:effectLst>
                  <a:outerShdw blurRad="38100" dist="38100" dir="2700000" algn="tl">
                    <a:srgbClr val="000000"/>
                  </a:outerShdw>
                </a:effectLst>
                <a:latin typeface="+mn-lt"/>
              </a:defRPr>
            </a:lvl9pPr>
          </a:lstStyle>
          <a:p>
            <a:pPr marL="0" indent="0" defTabSz="914400">
              <a:buFont typeface="System Font Regular"/>
              <a:buNone/>
            </a:pPr>
            <a:r>
              <a:rPr lang="en-GB" sz="1800" b="1" kern="0" dirty="0">
                <a:latin typeface="+mn-lt"/>
              </a:rPr>
              <a:t>Laboratory evidence of:</a:t>
            </a:r>
          </a:p>
          <a:p>
            <a:pPr defTabSz="914400"/>
            <a:r>
              <a:rPr lang="en-GB" sz="1800" kern="0" dirty="0"/>
              <a:t>Coagulopathy</a:t>
            </a:r>
          </a:p>
          <a:p>
            <a:pPr defTabSz="914400"/>
            <a:r>
              <a:rPr lang="en-GB" sz="1800" kern="0" dirty="0"/>
              <a:t>Thrombocytopenia</a:t>
            </a:r>
          </a:p>
          <a:p>
            <a:pPr defTabSz="914400"/>
            <a:r>
              <a:rPr lang="en-GB" sz="1800" kern="0" dirty="0"/>
              <a:t>Acidosis</a:t>
            </a:r>
          </a:p>
          <a:p>
            <a:pPr defTabSz="914400"/>
            <a:r>
              <a:rPr lang="en-GB" sz="1800" kern="0" dirty="0"/>
              <a:t>Raised lactate</a:t>
            </a:r>
          </a:p>
          <a:p>
            <a:pPr defTabSz="914400"/>
            <a:r>
              <a:rPr lang="en-GB" sz="1800" kern="0" dirty="0" err="1"/>
              <a:t>Hyperbilirubinaemia</a:t>
            </a:r>
            <a:endParaRPr lang="en-GB" sz="1800" kern="0" dirty="0"/>
          </a:p>
          <a:p>
            <a:pPr marL="0" indent="0" defTabSz="914400">
              <a:buFont typeface="System Font Regular"/>
              <a:buNone/>
            </a:pPr>
            <a:endParaRPr lang="en-GB" kern="0" dirty="0"/>
          </a:p>
        </p:txBody>
      </p:sp>
      <p:sp>
        <p:nvSpPr>
          <p:cNvPr id="6" name="TextBox 5">
            <a:extLst>
              <a:ext uri="{FF2B5EF4-FFF2-40B4-BE49-F238E27FC236}">
                <a16:creationId xmlns:a16="http://schemas.microsoft.com/office/drawing/2014/main" id="{C6857D0F-4544-3A4D-9B7B-DEDA5F88258D}"/>
              </a:ext>
            </a:extLst>
          </p:cNvPr>
          <p:cNvSpPr txBox="1"/>
          <p:nvPr/>
        </p:nvSpPr>
        <p:spPr>
          <a:xfrm>
            <a:off x="539750" y="4129053"/>
            <a:ext cx="1764063" cy="400110"/>
          </a:xfrm>
          <a:prstGeom prst="rect">
            <a:avLst/>
          </a:prstGeom>
          <a:noFill/>
        </p:spPr>
        <p:txBody>
          <a:bodyPr wrap="square" lIns="0" tIns="0" rIns="0" bIns="0" rtlCol="0">
            <a:noAutofit/>
          </a:bodyPr>
          <a:lstStyle/>
          <a:p>
            <a:r>
              <a:rPr lang="en-US" sz="1000" dirty="0">
                <a:solidFill>
                  <a:schemeClr val="bg2">
                    <a:lumMod val="50000"/>
                  </a:schemeClr>
                </a:solidFill>
              </a:rPr>
              <a:t>WHO 2020</a:t>
            </a:r>
          </a:p>
          <a:p>
            <a:endParaRPr lang="en-US" sz="1000" dirty="0">
              <a:solidFill>
                <a:schemeClr val="bg2">
                  <a:lumMod val="50000"/>
                </a:schemeClr>
              </a:solidFill>
            </a:endParaRPr>
          </a:p>
        </p:txBody>
      </p:sp>
    </p:spTree>
    <p:extLst>
      <p:ext uri="{BB962C8B-B14F-4D97-AF65-F5344CB8AC3E}">
        <p14:creationId xmlns:p14="http://schemas.microsoft.com/office/powerpoint/2010/main" val="510191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himmer">
  <a:themeElements>
    <a:clrScheme name="RCP colour pallet blue_bluegreen">
      <a:dk1>
        <a:sysClr val="windowText" lastClr="000000"/>
      </a:dk1>
      <a:lt1>
        <a:sysClr val="window" lastClr="FFFFFF"/>
      </a:lt1>
      <a:dk2>
        <a:srgbClr val="192834"/>
      </a:dk2>
      <a:lt2>
        <a:srgbClr val="B3B5B2"/>
      </a:lt2>
      <a:accent1>
        <a:srgbClr val="174576"/>
      </a:accent1>
      <a:accent2>
        <a:srgbClr val="2781C6"/>
      </a:accent2>
      <a:accent3>
        <a:srgbClr val="A7D9F2"/>
      </a:accent3>
      <a:accent4>
        <a:srgbClr val="11464E"/>
      </a:accent4>
      <a:accent5>
        <a:srgbClr val="208686"/>
      </a:accent5>
      <a:accent6>
        <a:srgbClr val="B7DDD7"/>
      </a:accent6>
      <a:hlink>
        <a:srgbClr val="919A9D"/>
      </a:hlink>
      <a:folHlink>
        <a:srgbClr val="949DA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TotalTime>
  <Words>1362</Words>
  <Application>Microsoft Office PowerPoint</Application>
  <PresentationFormat>On-screen Show (16:9)</PresentationFormat>
  <Paragraphs>181</Paragraphs>
  <Slides>28</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System Font Regular</vt:lpstr>
      <vt:lpstr>Tahoma</vt:lpstr>
      <vt:lpstr>Wingdings</vt:lpstr>
      <vt:lpstr>Shimmer</vt:lpstr>
      <vt:lpstr>COVID-19  management guidelines</vt:lpstr>
      <vt:lpstr>Clinical syndromes associated  with COVID-19</vt:lpstr>
      <vt:lpstr>Clinical syndromes associated with COVID-19</vt:lpstr>
      <vt:lpstr>Mild illness</vt:lpstr>
      <vt:lpstr>Pneumonia</vt:lpstr>
      <vt:lpstr>Severe pneumonia</vt:lpstr>
      <vt:lpstr>Acute respiratory distress syndrome (ARDS)</vt:lpstr>
      <vt:lpstr>Acute respiratory distress syndrome (ARDS)</vt:lpstr>
      <vt:lpstr>Sepsis: adults</vt:lpstr>
      <vt:lpstr>Septic shock</vt:lpstr>
      <vt:lpstr>Spectrum of disease</vt:lpstr>
      <vt:lpstr>Home care</vt:lpstr>
      <vt:lpstr>Home care</vt:lpstr>
      <vt:lpstr>Home care</vt:lpstr>
      <vt:lpstr>Hospital care</vt:lpstr>
      <vt:lpstr>NICE rapid COVID-19 guidelines </vt:lpstr>
      <vt:lpstr>NICE guideline (NG159) – Critical care</vt:lpstr>
      <vt:lpstr>NICE guideline (NG160) – Dialysis</vt:lpstr>
      <vt:lpstr>NICE guideline (NG161) – Systemic cancer treatments</vt:lpstr>
      <vt:lpstr>Chloroquine</vt:lpstr>
      <vt:lpstr>Hydroxychloroquine</vt:lpstr>
      <vt:lpstr>Uncertainty about NSAID use</vt:lpstr>
      <vt:lpstr>Limited role for corticosteroids</vt:lpstr>
      <vt:lpstr>Lopinavir–ritonavir</vt:lpstr>
      <vt:lpstr>Remdesivir</vt:lpstr>
      <vt:lpstr>Tocilizumab</vt:lpstr>
      <vt:lpstr>Summary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 management of lower back pain and sciatica</dc:title>
  <dc:creator>Ali Jawad</dc:creator>
  <cp:lastModifiedBy>Nabeelah Paruk-Coovadia</cp:lastModifiedBy>
  <cp:revision>66</cp:revision>
  <dcterms:created xsi:type="dcterms:W3CDTF">2020-03-20T15:46:29Z</dcterms:created>
  <dcterms:modified xsi:type="dcterms:W3CDTF">2020-03-30T11:27:31Z</dcterms:modified>
</cp:coreProperties>
</file>